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6" r:id="rId2"/>
    <p:sldMasterId id="2147483698" r:id="rId3"/>
    <p:sldMasterId id="2147483710" r:id="rId4"/>
  </p:sldMasterIdLst>
  <p:notesMasterIdLst>
    <p:notesMasterId r:id="rId24"/>
  </p:notesMasterIdLst>
  <p:sldIdLst>
    <p:sldId id="312" r:id="rId5"/>
    <p:sldId id="262" r:id="rId6"/>
    <p:sldId id="285" r:id="rId7"/>
    <p:sldId id="313" r:id="rId8"/>
    <p:sldId id="278" r:id="rId9"/>
    <p:sldId id="270" r:id="rId10"/>
    <p:sldId id="289" r:id="rId11"/>
    <p:sldId id="316" r:id="rId12"/>
    <p:sldId id="293" r:id="rId13"/>
    <p:sldId id="317" r:id="rId14"/>
    <p:sldId id="318" r:id="rId15"/>
    <p:sldId id="319" r:id="rId16"/>
    <p:sldId id="294" r:id="rId17"/>
    <p:sldId id="295" r:id="rId18"/>
    <p:sldId id="296" r:id="rId19"/>
    <p:sldId id="315" r:id="rId20"/>
    <p:sldId id="307" r:id="rId21"/>
    <p:sldId id="281" r:id="rId22"/>
    <p:sldId id="2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1257" autoAdjust="0"/>
  </p:normalViewPr>
  <p:slideViewPr>
    <p:cSldViewPr snapToGrid="0">
      <p:cViewPr>
        <p:scale>
          <a:sx n="50" d="100"/>
          <a:sy n="50" d="100"/>
        </p:scale>
        <p:origin x="-576"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BE4FC4-037F-4CA2-9A7A-A1FC71293586}" type="datetimeFigureOut">
              <a:rPr lang="en-US" smtClean="0"/>
              <a:pPr/>
              <a:t>05/10/2024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01E738-4F4A-4B78-9233-A0F99A4F923E}" type="slidenum">
              <a:rPr lang="en-US" smtClean="0"/>
              <a:pPr/>
              <a:t>‹#›</a:t>
            </a:fld>
            <a:endParaRPr lang="en-US"/>
          </a:p>
        </p:txBody>
      </p:sp>
    </p:spTree>
    <p:extLst>
      <p:ext uri="{BB962C8B-B14F-4D97-AF65-F5344CB8AC3E}">
        <p14:creationId xmlns:p14="http://schemas.microsoft.com/office/powerpoint/2010/main" val="3328777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7A9499D-50BE-4042-BC2E-C95F2AC1CD48}" type="slidenum">
              <a:rPr lang="en-US" smtClean="0"/>
              <a:pPr/>
              <a:t>1</a:t>
            </a:fld>
            <a:endParaRPr lang="en-US"/>
          </a:p>
        </p:txBody>
      </p:sp>
    </p:spTree>
    <p:extLst>
      <p:ext uri="{BB962C8B-B14F-4D97-AF65-F5344CB8AC3E}">
        <p14:creationId xmlns:p14="http://schemas.microsoft.com/office/powerpoint/2010/main" val="2997650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A9499D-50BE-4042-BC2E-C95F2AC1CD4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0577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7A9499D-50BE-4042-BC2E-C95F2AC1CD4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83769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7A9499D-50BE-4042-BC2E-C95F2AC1CD48}" type="slidenum">
              <a:rPr lang="en-US" smtClean="0"/>
              <a:pPr/>
              <a:t>6</a:t>
            </a:fld>
            <a:endParaRPr lang="en-US"/>
          </a:p>
        </p:txBody>
      </p:sp>
    </p:spTree>
    <p:extLst>
      <p:ext uri="{BB962C8B-B14F-4D97-AF65-F5344CB8AC3E}">
        <p14:creationId xmlns:p14="http://schemas.microsoft.com/office/powerpoint/2010/main" val="2054281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7A9499D-50BE-4042-BC2E-C95F2AC1CD48}" type="slidenum">
              <a:rPr lang="en-US" smtClean="0"/>
              <a:pPr/>
              <a:t>18</a:t>
            </a:fld>
            <a:endParaRPr lang="en-US"/>
          </a:p>
        </p:txBody>
      </p:sp>
    </p:spTree>
    <p:extLst>
      <p:ext uri="{BB962C8B-B14F-4D97-AF65-F5344CB8AC3E}">
        <p14:creationId xmlns:p14="http://schemas.microsoft.com/office/powerpoint/2010/main" val="74559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0AA28-C492-45E0-A497-43FA61AA0B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1BDD6FAD-6875-43F9-BABF-3D9D1F0423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EC63C6A-7ACC-49BC-882E-B0923C8F20F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E213559-0B9F-4FD9-AF2A-6E716CABD8A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A8E5B927-8E0C-451B-95CA-49371D6E854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ED63A0D0-BBF0-40DE-874A-D2E3269F64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5177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C6FC6-C92F-4906-9163-90C7FA07A3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BF5C065-8E8F-4F73-B139-F9A360C594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DF72A19-FCD3-4556-8975-FB38D064CDA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C8C060-D79D-427F-9499-1A6CAEF64DE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02196BCA-2593-4ED2-95B1-10E864A22B3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CDDD6DC6-C9A1-4864-B505-85495D4B8B5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2" descr="Background trống đồng đẹp">
            <a:extLst>
              <a:ext uri="{FF2B5EF4-FFF2-40B4-BE49-F238E27FC236}">
                <a16:creationId xmlns:a16="http://schemas.microsoft.com/office/drawing/2014/main" xmlns="" id="{3041253D-2242-468A-9D61-41CEB4D906DA}"/>
              </a:ext>
            </a:extLst>
          </p:cNvPr>
          <p:cNvPicPr>
            <a:picLocks noChangeAspect="1" noChangeArrowheads="1"/>
          </p:cNvPicPr>
          <p:nvPr userDrawn="1"/>
        </p:nvPicPr>
        <p:blipFill>
          <a:blip r:embed="rId2" cstate="print">
            <a:alphaModFix amt="47000"/>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3175639" y="403358"/>
            <a:ext cx="5840722" cy="5840722"/>
          </a:xfrm>
          <a:prstGeom prst="rect">
            <a:avLst/>
          </a:prstGeom>
          <a:noFill/>
          <a:effectLst>
            <a:reflection stA="30000" endPos="6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236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EF0232-804C-4D48-88CF-3CE6053B17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8E03B025-1E37-46C7-AA6C-42D879CB41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D648DA7-7381-46BC-A115-636CD1FFD7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312A7D8-C274-40CC-B101-D23D702EA59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2350E14C-6D7A-4B55-A4D2-F4463953965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41F5E45-4339-48A9-842D-8BBA44DACB0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9158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AB709B-D939-42CF-AA86-88B9C82860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2A90A24-6ED3-4CD0-BEE7-A55136FED1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D3A6D0AE-6B65-4470-B678-364C52E2FA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1D61BA4-E9AB-4C63-B688-4ADC14AD384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8650AAC-0AA4-4487-9967-5A374061A7B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F812E838-1444-4B60-9014-DDEDDAF0DCC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29C771AD-C089-493C-8582-7B15B0F1491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506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9BF82B-F826-48AB-B131-090E1A8446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458032D-C44C-4DF2-B31D-BD8E0D3938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CE2F3AE-8CF7-42B0-9DC8-4E1A6810C5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FAF9BB2-67C5-4F9F-87D0-37A37994B8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E9D40C5B-14B9-44EF-9961-DBEA2F0336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055D07C-E0A9-461D-B4E0-A041304C60E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A9985-81B5-48AE-BB80-039949BC213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xmlns="" id="{0E7C0E58-9F1A-4BC3-9250-1BB39EAE5EA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xmlns="" id="{976D3BBA-3CD1-4E18-B1F6-5B8D2159A7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8124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05631D-5B71-44A7-8294-B52040BF804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B16CA7EF-3012-4947-BEF1-5E31C7C30C7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65FA2D-9B36-4E4D-B860-112D0D1FAFFF}"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xmlns="" id="{CECAEF3A-B910-4A26-9582-6F6A1F62045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xmlns="" id="{6352D066-5310-4C2E-B120-B1297340ED8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8825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D773AE3-5A67-4BE6-97EF-6A461FAB228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88E9DA2-9301-49AA-A53E-A264AD0B962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xmlns="" id="{B8B3A034-CB2C-4FF1-8BF9-1534B38B059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xmlns="" id="{296ECE61-EF74-40A5-A7A8-EE12BE2235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4639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978173-8601-4D4B-9B8C-E650457205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1B5E36AA-C038-46A2-9146-7406694CCB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728686E-9219-49BA-84F6-8D01C753BB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32126FB-15B4-4EAE-B1A3-00047BAEB82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6861B0-9477-46A8-95ED-BBF369BCF4E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9694321B-CD5F-449B-ADDE-A7C0CC4BAA7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1DB66AA7-29FF-4C24-810D-0B19AB84924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0402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92EE7E-BD55-4F66-9611-F6818233BF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7EAE0ADB-539F-4506-A4E6-1E138E74EB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CC62C0-0FBA-4603-A717-35A1008D45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467342B-805F-4710-98C0-906D68566FD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5648F5-3052-4DA8-B9AE-85ACC9DC588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4F6C26D1-6A74-452B-BD04-452A424F0F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68785909-4E93-441B-85FF-A0770037B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1382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F6F7B-0FB5-432E-B392-AD58D57F87E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59F7C2A5-89FA-4995-B1D4-BE8E77F387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6B26468-342E-4480-911B-41E8C41E104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378D368-3ED6-4827-9A1C-DCB4744CE58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149DFA06-D5BE-4575-8BFE-1D78073DCA8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8A72F9C-5D63-493D-9942-6AA4D07B2C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6343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BD8B3D2-A45F-43E3-AFD1-B0D2C8F99D8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9A01D1C-C4F8-41E1-B850-8E11F73F54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FF1C2F-9D58-4079-A617-FCEC4D069F9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B6B23B4-BB74-4062-9E35-4D50D5C3703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FA815F46-E21B-465C-A5DB-01B6BEB48E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0E813CA9-B1BB-479D-8CBF-C7062C7C9AB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01559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0AA28-C492-45E0-A497-43FA61AA0B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1BDD6FAD-6875-43F9-BABF-3D9D1F0423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EC63C6A-7ACC-49BC-882E-B0923C8F20F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E213559-0B9F-4FD9-AF2A-6E716CABD8A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A8E5B927-8E0C-451B-95CA-49371D6E854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ED63A0D0-BBF0-40DE-874A-D2E3269F64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44173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C6FC6-C92F-4906-9163-90C7FA07A3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BF5C065-8E8F-4F73-B139-F9A360C594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DF72A19-FCD3-4556-8975-FB38D064CDA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C8C060-D79D-427F-9499-1A6CAEF64DE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02196BCA-2593-4ED2-95B1-10E864A22B3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CDDD6DC6-C9A1-4864-B505-85495D4B8B5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2" descr="Background trống đồng đẹp">
            <a:extLst>
              <a:ext uri="{FF2B5EF4-FFF2-40B4-BE49-F238E27FC236}">
                <a16:creationId xmlns:a16="http://schemas.microsoft.com/office/drawing/2014/main" xmlns="" id="{3041253D-2242-468A-9D61-41CEB4D906DA}"/>
              </a:ext>
            </a:extLst>
          </p:cNvPr>
          <p:cNvPicPr>
            <a:picLocks noChangeAspect="1" noChangeArrowheads="1"/>
          </p:cNvPicPr>
          <p:nvPr userDrawn="1"/>
        </p:nvPicPr>
        <p:blipFill>
          <a:blip r:embed="rId2" cstate="print">
            <a:alphaModFix amt="47000"/>
            <a:extLst>
              <a:ext uri="{BEBA8EAE-BF5A-486C-A8C5-ECC9F3942E4B}">
                <a14:imgProps xmlns:a14="http://schemas.microsoft.com/office/drawing/2010/main">
                  <a14:imgLayer r:embed="rId3">
                    <a14:imgEffect>
                      <a14:sharpenSoften amount="-81000"/>
                    </a14:imgEffect>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175639" y="403358"/>
            <a:ext cx="5840722" cy="584072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17635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EF0232-804C-4D48-88CF-3CE6053B17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8E03B025-1E37-46C7-AA6C-42D879CB41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D648DA7-7381-46BC-A115-636CD1FFD7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312A7D8-C274-40CC-B101-D23D702EA59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2350E14C-6D7A-4B55-A4D2-F4463953965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41F5E45-4339-48A9-842D-8BBA44DACB0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3145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AB709B-D939-42CF-AA86-88B9C82860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2A90A24-6ED3-4CD0-BEE7-A55136FED1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D3A6D0AE-6B65-4470-B678-364C52E2FA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1D61BA4-E9AB-4C63-B688-4ADC14AD384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8650AAC-0AA4-4487-9967-5A374061A7B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F812E838-1444-4B60-9014-DDEDDAF0DCC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29C771AD-C089-493C-8582-7B15B0F1491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50363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9BF82B-F826-48AB-B131-090E1A8446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458032D-C44C-4DF2-B31D-BD8E0D3938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CE2F3AE-8CF7-42B0-9DC8-4E1A6810C5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FAF9BB2-67C5-4F9F-87D0-37A37994B8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E9D40C5B-14B9-44EF-9961-DBEA2F0336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055D07C-E0A9-461D-B4E0-A041304C60E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A9985-81B5-48AE-BB80-039949BC213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xmlns="" id="{0E7C0E58-9F1A-4BC3-9250-1BB39EAE5EA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xmlns="" id="{976D3BBA-3CD1-4E18-B1F6-5B8D2159A7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77371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05631D-5B71-44A7-8294-B52040BF804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B16CA7EF-3012-4947-BEF1-5E31C7C30C7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65FA2D-9B36-4E4D-B860-112D0D1FAFFF}"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xmlns="" id="{CECAEF3A-B910-4A26-9582-6F6A1F62045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xmlns="" id="{6352D066-5310-4C2E-B120-B1297340ED8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078072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D773AE3-5A67-4BE6-97EF-6A461FAB228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88E9DA2-9301-49AA-A53E-A264AD0B962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xmlns="" id="{B8B3A034-CB2C-4FF1-8BF9-1534B38B059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xmlns="" id="{296ECE61-EF74-40A5-A7A8-EE12BE2235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966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978173-8601-4D4B-9B8C-E650457205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1B5E36AA-C038-46A2-9146-7406694CCB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728686E-9219-49BA-84F6-8D01C753BB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32126FB-15B4-4EAE-B1A3-00047BAEB82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6861B0-9477-46A8-95ED-BBF369BCF4E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9694321B-CD5F-449B-ADDE-A7C0CC4BAA7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1DB66AA7-29FF-4C24-810D-0B19AB84924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62649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92EE7E-BD55-4F66-9611-F6818233BF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7EAE0ADB-539F-4506-A4E6-1E138E74EB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CC62C0-0FBA-4603-A717-35A1008D45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467342B-805F-4710-98C0-906D68566FD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5648F5-3052-4DA8-B9AE-85ACC9DC588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4F6C26D1-6A74-452B-BD04-452A424F0F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68785909-4E93-441B-85FF-A0770037B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33661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F6F7B-0FB5-432E-B392-AD58D57F87E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59F7C2A5-89FA-4995-B1D4-BE8E77F387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6B26468-342E-4480-911B-41E8C41E104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378D368-3ED6-4827-9A1C-DCB4744CE58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149DFA06-D5BE-4575-8BFE-1D78073DCA8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8A72F9C-5D63-493D-9942-6AA4D07B2C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28618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BD8B3D2-A45F-43E3-AFD1-B0D2C8F99D8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9A01D1C-C4F8-41E1-B850-8E11F73F54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FF1C2F-9D58-4079-A617-FCEC4D069F9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B6B23B4-BB74-4062-9E35-4D50D5C3703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FA815F46-E21B-465C-A5DB-01B6BEB48E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0E813CA9-B1BB-479D-8CBF-C7062C7C9AB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949269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0AA28-C492-45E0-A497-43FA61AA0B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1BDD6FAD-6875-43F9-BABF-3D9D1F0423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EC63C6A-7ACC-49BC-882E-B0923C8F20F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E213559-0B9F-4FD9-AF2A-6E716CABD8A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A8E5B927-8E0C-451B-95CA-49371D6E854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ED63A0D0-BBF0-40DE-874A-D2E3269F64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52466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C6FC6-C92F-4906-9163-90C7FA07A3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BF5C065-8E8F-4F73-B139-F9A360C594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DF72A19-FCD3-4556-8975-FB38D064CDA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C8C060-D79D-427F-9499-1A6CAEF64DE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02196BCA-2593-4ED2-95B1-10E864A22B3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CDDD6DC6-C9A1-4864-B505-85495D4B8B5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2" descr="Background trống đồng đẹp">
            <a:extLst>
              <a:ext uri="{FF2B5EF4-FFF2-40B4-BE49-F238E27FC236}">
                <a16:creationId xmlns:a16="http://schemas.microsoft.com/office/drawing/2014/main" xmlns="" id="{3041253D-2242-468A-9D61-41CEB4D906DA}"/>
              </a:ext>
            </a:extLst>
          </p:cNvPr>
          <p:cNvPicPr>
            <a:picLocks noChangeAspect="1" noChangeArrowheads="1"/>
          </p:cNvPicPr>
          <p:nvPr userDrawn="1"/>
        </p:nvPicPr>
        <p:blipFill>
          <a:blip r:embed="rId2" cstate="print">
            <a:alphaModFix amt="47000"/>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3175639" y="403358"/>
            <a:ext cx="5840722" cy="584072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2639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EF0232-804C-4D48-88CF-3CE6053B17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8E03B025-1E37-46C7-AA6C-42D879CB41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D648DA7-7381-46BC-A115-636CD1FFD7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312A7D8-C274-40CC-B101-D23D702EA59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2350E14C-6D7A-4B55-A4D2-F4463953965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41F5E45-4339-48A9-842D-8BBA44DACB0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94299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AB709B-D939-42CF-AA86-88B9C82860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2A90A24-6ED3-4CD0-BEE7-A55136FED1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D3A6D0AE-6B65-4470-B678-364C52E2FA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1D61BA4-E9AB-4C63-B688-4ADC14AD384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8650AAC-0AA4-4487-9967-5A374061A7B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F812E838-1444-4B60-9014-DDEDDAF0DCC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29C771AD-C089-493C-8582-7B15B0F1491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86338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9BF82B-F826-48AB-B131-090E1A8446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458032D-C44C-4DF2-B31D-BD8E0D3938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CE2F3AE-8CF7-42B0-9DC8-4E1A6810C5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FAF9BB2-67C5-4F9F-87D0-37A37994B8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E9D40C5B-14B9-44EF-9961-DBEA2F0336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055D07C-E0A9-461D-B4E0-A041304C60E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A9985-81B5-48AE-BB80-039949BC213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xmlns="" id="{0E7C0E58-9F1A-4BC3-9250-1BB39EAE5EA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xmlns="" id="{976D3BBA-3CD1-4E18-B1F6-5B8D2159A7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17043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05631D-5B71-44A7-8294-B52040BF804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B16CA7EF-3012-4947-BEF1-5E31C7C30C7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65FA2D-9B36-4E4D-B860-112D0D1FAFFF}"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xmlns="" id="{CECAEF3A-B910-4A26-9582-6F6A1F62045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xmlns="" id="{6352D066-5310-4C2E-B120-B1297340ED8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489821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D773AE3-5A67-4BE6-97EF-6A461FAB228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88E9DA2-9301-49AA-A53E-A264AD0B962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xmlns="" id="{B8B3A034-CB2C-4FF1-8BF9-1534B38B059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xmlns="" id="{296ECE61-EF74-40A5-A7A8-EE12BE2235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145613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978173-8601-4D4B-9B8C-E650457205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1B5E36AA-C038-46A2-9146-7406694CCB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728686E-9219-49BA-84F6-8D01C753BB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32126FB-15B4-4EAE-B1A3-00047BAEB82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6861B0-9477-46A8-95ED-BBF369BCF4E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9694321B-CD5F-449B-ADDE-A7C0CC4BAA7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1DB66AA7-29FF-4C24-810D-0B19AB84924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05074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92EE7E-BD55-4F66-9611-F6818233BF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7EAE0ADB-539F-4506-A4E6-1E138E74EB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CC62C0-0FBA-4603-A717-35A1008D45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467342B-805F-4710-98C0-906D68566FD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5648F5-3052-4DA8-B9AE-85ACC9DC588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4F6C26D1-6A74-452B-BD04-452A424F0F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68785909-4E93-441B-85FF-A0770037B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02759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F6F7B-0FB5-432E-B392-AD58D57F87E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59F7C2A5-89FA-4995-B1D4-BE8E77F387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6B26468-342E-4480-911B-41E8C41E104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378D368-3ED6-4827-9A1C-DCB4744CE58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149DFA06-D5BE-4575-8BFE-1D78073DCA8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8A72F9C-5D63-493D-9942-6AA4D07B2C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12923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BD8B3D2-A45F-43E3-AFD1-B0D2C8F99D8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9A01D1C-C4F8-41E1-B850-8E11F73F54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FF1C2F-9D58-4079-A617-FCEC4D069F9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B6B23B4-BB74-4062-9E35-4D50D5C3703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FA815F46-E21B-465C-A5DB-01B6BEB48E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0E813CA9-B1BB-479D-8CBF-C7062C7C9AB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74706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00AA28-C492-45E0-A497-43FA61AA0B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1BDD6FAD-6875-43F9-BABF-3D9D1F0423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EC63C6A-7ACC-49BC-882E-B0923C8F20F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E213559-0B9F-4FD9-AF2A-6E716CABD8A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A8E5B927-8E0C-451B-95CA-49371D6E854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ED63A0D0-BBF0-40DE-874A-D2E3269F64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0783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BC6FC6-C92F-4906-9163-90C7FA07A3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7BF5C065-8E8F-4F73-B139-F9A360C5949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DF72A19-FCD3-4556-8975-FB38D064CDA8}"/>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E2C8C060-D79D-427F-9499-1A6CAEF64DE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02196BCA-2593-4ED2-95B1-10E864A22B3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CDDD6DC6-C9A1-4864-B505-85495D4B8B5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Picture 2" descr="Background trống đồng đẹp">
            <a:extLst>
              <a:ext uri="{FF2B5EF4-FFF2-40B4-BE49-F238E27FC236}">
                <a16:creationId xmlns:a16="http://schemas.microsoft.com/office/drawing/2014/main" xmlns="" id="{3041253D-2242-468A-9D61-41CEB4D906DA}"/>
              </a:ext>
            </a:extLst>
          </p:cNvPr>
          <p:cNvPicPr>
            <a:picLocks noChangeAspect="1" noChangeArrowheads="1"/>
          </p:cNvPicPr>
          <p:nvPr userDrawn="1"/>
        </p:nvPicPr>
        <p:blipFill>
          <a:blip r:embed="rId2" cstate="print">
            <a:alphaModFix amt="47000"/>
            <a:extLst>
              <a:ext uri="{28A0092B-C50C-407E-A947-70E740481C1C}">
                <a14:useLocalDpi xmlns:a14="http://schemas.microsoft.com/office/drawing/2010/main" val="0"/>
              </a:ext>
            </a:extLst>
          </a:blip>
          <a:srcRect/>
          <a:stretch>
            <a:fillRect/>
          </a:stretch>
        </p:blipFill>
        <p:spPr bwMode="auto">
          <a:xfrm>
            <a:off x="3175639" y="403358"/>
            <a:ext cx="5840722" cy="584072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0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8EF0232-804C-4D48-88CF-3CE6053B174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8E03B025-1E37-46C7-AA6C-42D879CB41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4D648DA7-7381-46BC-A115-636CD1FFD73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312A7D8-C274-40CC-B101-D23D702EA59A}"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2350E14C-6D7A-4B55-A4D2-F4463953965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41F5E45-4339-48A9-842D-8BBA44DACB0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619351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AB709B-D939-42CF-AA86-88B9C828607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62A90A24-6ED3-4CD0-BEE7-A55136FED1F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D3A6D0AE-6B65-4470-B678-364C52E2FA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21D61BA4-E9AB-4C63-B688-4ADC14AD384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8650AAC-0AA4-4487-9967-5A374061A7B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F812E838-1444-4B60-9014-DDEDDAF0DCC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29C771AD-C089-493C-8582-7B15B0F1491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969809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89BF82B-F826-48AB-B131-090E1A84460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A458032D-C44C-4DF2-B31D-BD8E0D3938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CE2F3AE-8CF7-42B0-9DC8-4E1A6810C52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BFAF9BB2-67C5-4F9F-87D0-37A37994B8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E9D40C5B-14B9-44EF-9961-DBEA2F0336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055D07C-E0A9-461D-B4E0-A041304C60E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2DA9985-81B5-48AE-BB80-039949BC2134}"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xmlns="" id="{0E7C0E58-9F1A-4BC3-9250-1BB39EAE5EA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xmlns="" id="{976D3BBA-3CD1-4E18-B1F6-5B8D2159A74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85883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05631D-5B71-44A7-8294-B52040BF804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B16CA7EF-3012-4947-BEF1-5E31C7C30C7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165FA2D-9B36-4E4D-B860-112D0D1FAFFF}"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xmlns="" id="{CECAEF3A-B910-4A26-9582-6F6A1F62045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xmlns="" id="{6352D066-5310-4C2E-B120-B1297340ED8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44273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7D773AE3-5A67-4BE6-97EF-6A461FAB228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88E9DA2-9301-49AA-A53E-A264AD0B962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xmlns="" id="{B8B3A034-CB2C-4FF1-8BF9-1534B38B059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xmlns="" id="{296ECE61-EF74-40A5-A7A8-EE12BE2235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60353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978173-8601-4D4B-9B8C-E650457205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1B5E36AA-C038-46A2-9146-7406694CCB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728686E-9219-49BA-84F6-8D01C753BB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32126FB-15B4-4EAE-B1A3-00047BAEB82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B6861B0-9477-46A8-95ED-BBF369BCF4E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9694321B-CD5F-449B-ADDE-A7C0CC4BAA7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1DB66AA7-29FF-4C24-810D-0B19AB84924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43017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92EE7E-BD55-4F66-9611-F6818233BF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7EAE0ADB-539F-4506-A4E6-1E138E74EB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CC62C0-0FBA-4603-A717-35A1008D45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467342B-805F-4710-98C0-906D68566FD6}"/>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F5648F5-3052-4DA8-B9AE-85ACC9DC588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4F6C26D1-6A74-452B-BD04-452A424F0F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68785909-4E93-441B-85FF-A0770037B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83025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AF6F7B-0FB5-432E-B392-AD58D57F87E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59F7C2A5-89FA-4995-B1D4-BE8E77F387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6B26468-342E-4480-911B-41E8C41E104F}"/>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378D368-3ED6-4827-9A1C-DCB4744CE583}"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149DFA06-D5BE-4575-8BFE-1D78073DCA8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68A72F9C-5D63-493D-9942-6AA4D07B2C5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814044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BD8B3D2-A45F-43E3-AFD1-B0D2C8F99D8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49A01D1C-C4F8-41E1-B850-8E11F73F543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CFF1C2F-9D58-4079-A617-FCEC4D069F9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B6B23B4-BB74-4062-9E35-4D50D5C37037}"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FA815F46-E21B-465C-A5DB-01B6BEB48E8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0E813CA9-B1BB-479D-8CBF-C7062C7C9AB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5005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9Slide.vn - 2019">
            <a:extLst>
              <a:ext uri="{FF2B5EF4-FFF2-40B4-BE49-F238E27FC236}">
                <a16:creationId xmlns:a16="http://schemas.microsoft.com/office/drawing/2014/main" xmlns="" id="{F145B709-82E4-4375-B1E0-8CB0893EE4EA}"/>
              </a:ext>
            </a:extLst>
          </p:cNvPr>
          <p:cNvSpPr txBox="1"/>
          <p:nvPr userDrawn="1"/>
        </p:nvSpPr>
        <p:spPr>
          <a:xfrm>
            <a:off x="0" y="-804565"/>
            <a:ext cx="12192000" cy="461665"/>
          </a:xfrm>
          <a:prstGeom prst="rect">
            <a:avLst/>
          </a:prstGeom>
          <a:noFill/>
        </p:spPr>
        <p:txBody>
          <a:bodyPr vert="horz"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CFCFCF"/>
                </a:solidFill>
                <a:effectLst/>
                <a:uLnTx/>
                <a:uFillTx/>
                <a:latin typeface="Calibri" panose="020F0502020204030204"/>
                <a:ea typeface="+mn-ea"/>
                <a:cs typeface="+mn-cs"/>
              </a:rPr>
              <a:t>www.9slide.vn</a:t>
            </a:r>
          </a:p>
        </p:txBody>
      </p:sp>
      <p:sp>
        <p:nvSpPr>
          <p:cNvPr id="2" name="Title Placeholder 1">
            <a:extLst>
              <a:ext uri="{FF2B5EF4-FFF2-40B4-BE49-F238E27FC236}">
                <a16:creationId xmlns:a16="http://schemas.microsoft.com/office/drawing/2014/main" xmlns="" id="{B6DC074D-7105-4447-BAB0-4C1DA064FF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0AAF1DD-015E-49BA-A82A-A5229B7FB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7DDB4FF-BB4F-4E11-B51E-B86672ACB0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6A80DB4-F2FD-4916-ADA8-B9F3086570F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563A6FB0-7DF1-4D85-9CAC-425AB574AD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73D91659-A0C6-4745-B039-DF4CDD3791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150025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9Slide.vn - 2019">
            <a:extLst>
              <a:ext uri="{FF2B5EF4-FFF2-40B4-BE49-F238E27FC236}">
                <a16:creationId xmlns:a16="http://schemas.microsoft.com/office/drawing/2014/main" xmlns="" id="{F145B709-82E4-4375-B1E0-8CB0893EE4EA}"/>
              </a:ext>
            </a:extLst>
          </p:cNvPr>
          <p:cNvSpPr txBox="1"/>
          <p:nvPr userDrawn="1"/>
        </p:nvSpPr>
        <p:spPr>
          <a:xfrm>
            <a:off x="0" y="-804565"/>
            <a:ext cx="12192000" cy="461665"/>
          </a:xfrm>
          <a:prstGeom prst="rect">
            <a:avLst/>
          </a:prstGeom>
          <a:noFill/>
        </p:spPr>
        <p:txBody>
          <a:bodyPr vert="horz"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CFCFCF"/>
                </a:solidFill>
                <a:effectLst/>
                <a:uLnTx/>
                <a:uFillTx/>
                <a:latin typeface="Calibri" panose="020F0502020204030204"/>
                <a:ea typeface="+mn-ea"/>
                <a:cs typeface="+mn-cs"/>
              </a:rPr>
              <a:t>www.9slide.vn</a:t>
            </a:r>
          </a:p>
        </p:txBody>
      </p:sp>
      <p:sp>
        <p:nvSpPr>
          <p:cNvPr id="2" name="Title Placeholder 1">
            <a:extLst>
              <a:ext uri="{FF2B5EF4-FFF2-40B4-BE49-F238E27FC236}">
                <a16:creationId xmlns:a16="http://schemas.microsoft.com/office/drawing/2014/main" xmlns="" id="{B6DC074D-7105-4447-BAB0-4C1DA064FF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0AAF1DD-015E-49BA-A82A-A5229B7FB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7DDB4FF-BB4F-4E11-B51E-B86672ACB0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6A80DB4-F2FD-4916-ADA8-B9F3086570F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563A6FB0-7DF1-4D85-9CAC-425AB574AD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73D91659-A0C6-4745-B039-DF4CDD3791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34142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9Slide.vn - 2019">
            <a:extLst>
              <a:ext uri="{FF2B5EF4-FFF2-40B4-BE49-F238E27FC236}">
                <a16:creationId xmlns:a16="http://schemas.microsoft.com/office/drawing/2014/main" xmlns="" id="{F145B709-82E4-4375-B1E0-8CB0893EE4EA}"/>
              </a:ext>
            </a:extLst>
          </p:cNvPr>
          <p:cNvSpPr txBox="1"/>
          <p:nvPr userDrawn="1"/>
        </p:nvSpPr>
        <p:spPr>
          <a:xfrm>
            <a:off x="0" y="-804565"/>
            <a:ext cx="12192000" cy="461665"/>
          </a:xfrm>
          <a:prstGeom prst="rect">
            <a:avLst/>
          </a:prstGeom>
          <a:noFill/>
        </p:spPr>
        <p:txBody>
          <a:bodyPr vert="horz"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CFCFCF"/>
                </a:solidFill>
                <a:effectLst/>
                <a:uLnTx/>
                <a:uFillTx/>
                <a:latin typeface="Calibri" panose="020F0502020204030204"/>
                <a:ea typeface="+mn-ea"/>
                <a:cs typeface="+mn-cs"/>
              </a:rPr>
              <a:t>www.9slide.vn</a:t>
            </a:r>
          </a:p>
        </p:txBody>
      </p:sp>
      <p:sp>
        <p:nvSpPr>
          <p:cNvPr id="2" name="Title Placeholder 1">
            <a:extLst>
              <a:ext uri="{FF2B5EF4-FFF2-40B4-BE49-F238E27FC236}">
                <a16:creationId xmlns:a16="http://schemas.microsoft.com/office/drawing/2014/main" xmlns="" id="{B6DC074D-7105-4447-BAB0-4C1DA064FF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0AAF1DD-015E-49BA-A82A-A5229B7FB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7DDB4FF-BB4F-4E11-B51E-B86672ACB0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6A80DB4-F2FD-4916-ADA8-B9F3086570F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563A6FB0-7DF1-4D85-9CAC-425AB574AD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73D91659-A0C6-4745-B039-DF4CDD3791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4747003"/>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9Slide.vn - 2019">
            <a:extLst>
              <a:ext uri="{FF2B5EF4-FFF2-40B4-BE49-F238E27FC236}">
                <a16:creationId xmlns:a16="http://schemas.microsoft.com/office/drawing/2014/main" xmlns="" id="{F145B709-82E4-4375-B1E0-8CB0893EE4EA}"/>
              </a:ext>
            </a:extLst>
          </p:cNvPr>
          <p:cNvSpPr txBox="1"/>
          <p:nvPr userDrawn="1"/>
        </p:nvSpPr>
        <p:spPr>
          <a:xfrm>
            <a:off x="0" y="-804565"/>
            <a:ext cx="12192000" cy="461665"/>
          </a:xfrm>
          <a:prstGeom prst="rect">
            <a:avLst/>
          </a:prstGeom>
          <a:noFill/>
        </p:spPr>
        <p:txBody>
          <a:bodyPr vert="horz"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CFCFCF"/>
                </a:solidFill>
                <a:effectLst/>
                <a:uLnTx/>
                <a:uFillTx/>
                <a:latin typeface="Calibri" panose="020F0502020204030204"/>
                <a:ea typeface="+mn-ea"/>
                <a:cs typeface="+mn-cs"/>
              </a:rPr>
              <a:t>www.9slide.vn</a:t>
            </a:r>
          </a:p>
        </p:txBody>
      </p:sp>
      <p:sp>
        <p:nvSpPr>
          <p:cNvPr id="2" name="Title Placeholder 1">
            <a:extLst>
              <a:ext uri="{FF2B5EF4-FFF2-40B4-BE49-F238E27FC236}">
                <a16:creationId xmlns:a16="http://schemas.microsoft.com/office/drawing/2014/main" xmlns="" id="{B6DC074D-7105-4447-BAB0-4C1DA064FF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E0AAF1DD-015E-49BA-A82A-A5229B7FB3D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7DDB4FF-BB4F-4E11-B51E-B86672ACB0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6A80DB4-F2FD-4916-ADA8-B9F3086570FD}" type="datetime1">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05/10/2024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563A6FB0-7DF1-4D85-9CAC-425AB574AD7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73D91659-A0C6-4745-B039-DF4CDD3791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B8B0590-2D25-437F-9D90-300C17A9C662}"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830712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jp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4.jpe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jpg"/><Relationship Id="rId1" Type="http://schemas.openxmlformats.org/officeDocument/2006/relationships/slideLayout" Target="../slideLayouts/slideLayout13.xml"/><Relationship Id="rId5" Type="http://schemas.openxmlformats.org/officeDocument/2006/relationships/image" Target="../media/image19.jpeg"/><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xmlns="" id="{531643D6-4F4C-49D1-AB5A-59CA2943F57A}"/>
              </a:ext>
            </a:extLst>
          </p:cNvPr>
          <p:cNvSpPr txBox="1"/>
          <p:nvPr/>
        </p:nvSpPr>
        <p:spPr>
          <a:xfrm>
            <a:off x="52236" y="1905125"/>
            <a:ext cx="12073068" cy="2837187"/>
          </a:xfrm>
          <a:prstGeom prst="rect">
            <a:avLst/>
          </a:prstGeom>
          <a:noFill/>
        </p:spPr>
        <p:txBody>
          <a:bodyPr wrap="square">
            <a:spAutoFit/>
          </a:bodyPr>
          <a:lstStyle/>
          <a:p>
            <a:pPr lvl="0" algn="ctr">
              <a:lnSpc>
                <a:spcPct val="130000"/>
              </a:lnSpc>
              <a:spcBef>
                <a:spcPts val="600"/>
              </a:spcBef>
              <a:spcAft>
                <a:spcPts val="600"/>
              </a:spcAft>
            </a:pP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CHƯƠNG TRÌNH HÀNH ĐỘNG CỦA ĐẢNG ĐOÀN </a:t>
            </a:r>
            <a:b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b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LIÊN ĐOÀN THƯƠNG MẠI VÀ CÔNG NGHIỆP VIỆT NAM </a:t>
            </a:r>
            <a:b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b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THỰC HIỆN NGHỊ </a:t>
            </a:r>
            <a:r>
              <a:rPr lang="en-US" sz="2800" b="1" dirty="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QUYẾT SỐ 41-NQ/TW, NGÀY 10/10/2023 </a:t>
            </a: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
            </a:r>
            <a:b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b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CỦA </a:t>
            </a:r>
            <a:r>
              <a:rPr lang="en-US" sz="2800" b="1" dirty="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BỘ CHÍNH TRỊ </a:t>
            </a: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VỀ XÂY </a:t>
            </a:r>
            <a:r>
              <a:rPr lang="en-US" sz="2800" b="1" dirty="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DỰNG VÀ PHÁT HUY VAI TRÒ </a:t>
            </a: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
            </a:r>
            <a:b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br>
            <a:r>
              <a:rPr lang="en-US" sz="2800" b="1" dirty="0" smtClean="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CỦA </a:t>
            </a:r>
            <a:r>
              <a:rPr lang="en-US" sz="2800" b="1" dirty="0">
                <a:ln w="0"/>
                <a:solidFill>
                  <a:schemeClr val="accent1">
                    <a:lumMod val="75000"/>
                  </a:schemeClr>
                </a:solidFill>
                <a:effectLst>
                  <a:outerShdw blurRad="38100" dist="19050" dir="2700000" algn="tl" rotWithShape="0">
                    <a:prstClr val="black">
                      <a:alpha val="40000"/>
                    </a:prstClr>
                  </a:outerShdw>
                </a:effectLst>
                <a:latin typeface="Times New Roman" panose="02020603050405020304" pitchFamily="18" charset="0"/>
                <a:ea typeface="Tahoma" panose="020B0604030504040204" pitchFamily="34" charset="0"/>
                <a:cs typeface="Times New Roman" panose="02020603050405020304" pitchFamily="18" charset="0"/>
              </a:rPr>
              <a:t>ĐỘI NGŨ DOANH NHÂN VIỆT NAM TRONG THỜI KỲ MỚI</a:t>
            </a:r>
          </a:p>
        </p:txBody>
      </p:sp>
      <p:sp>
        <p:nvSpPr>
          <p:cNvPr id="8" name="TextBox 7"/>
          <p:cNvSpPr txBox="1"/>
          <p:nvPr/>
        </p:nvSpPr>
        <p:spPr>
          <a:xfrm>
            <a:off x="2376455" y="5182251"/>
            <a:ext cx="7439089" cy="830997"/>
          </a:xfrm>
          <a:prstGeom prst="rect">
            <a:avLst/>
          </a:prstGeom>
          <a:noFill/>
        </p:spPr>
        <p:txBody>
          <a:bodyPr wrap="none" rtlCol="0">
            <a:spAutoFit/>
          </a:bodyPr>
          <a:lstStyle/>
          <a:p>
            <a:pPr algn="ct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Đồng</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chí</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Phạm</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Tấn</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Công</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Bí</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thư</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Đảng</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đoàn</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Chủ</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tịch</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b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b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Liên</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đoàn</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Thương</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mại</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và</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Công</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nghiệp </a:t>
            </a: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Việt</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Nam</a:t>
            </a: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49FBE639-0CA1-4CF2-8D5F-36B3B0278544}"/>
              </a:ext>
            </a:extLst>
          </p:cNvPr>
          <p:cNvSpPr txBox="1"/>
          <p:nvPr/>
        </p:nvSpPr>
        <p:spPr>
          <a:xfrm>
            <a:off x="3900307" y="6338127"/>
            <a:ext cx="43913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1" u="none" strike="noStrike" kern="1200" cap="none" spc="0" normalizeH="0" baseline="0" noProof="0" dirty="0" err="1">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Hà</a:t>
            </a:r>
            <a:r>
              <a:rPr kumimoji="0" lang="en-US" b="1" i="1"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 </a:t>
            </a:r>
            <a:r>
              <a:rPr kumimoji="0" lang="en-US" b="1" i="1" u="none" strike="noStrike" kern="1200" cap="none" spc="0" normalizeH="0" baseline="0" noProof="0" dirty="0" err="1"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Nội</a:t>
            </a:r>
            <a:r>
              <a:rPr kumimoji="0" lang="en-US" b="1" i="1" u="none" strike="noStrike" kern="1200" cap="none" spc="0" normalizeH="0" baseline="0" noProof="0" dirty="0"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a:t>
            </a:r>
            <a:r>
              <a:rPr kumimoji="0" lang="en-US" b="1" i="1"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 </a:t>
            </a:r>
            <a:r>
              <a:rPr kumimoji="0" lang="en-US" b="1" i="1" u="none" strike="noStrike" kern="1200" cap="none" spc="0" normalizeH="0" noProof="0" dirty="0" err="1"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ngày</a:t>
            </a:r>
            <a:r>
              <a:rPr kumimoji="0" lang="en-US" b="1" i="1"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 10 </a:t>
            </a:r>
            <a:r>
              <a:rPr kumimoji="0" lang="en-US" b="1" i="1" u="none" strike="noStrike" kern="1200" cap="none" spc="0" normalizeH="0" baseline="0" noProof="0" dirty="0" err="1"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tháng</a:t>
            </a:r>
            <a:r>
              <a:rPr kumimoji="0" lang="en-US" b="1" i="1" u="none" strike="noStrike" kern="1200" cap="none" spc="0" normalizeH="0" baseline="0" noProof="0" dirty="0"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 5 </a:t>
            </a:r>
            <a:r>
              <a:rPr kumimoji="0" lang="en-US" b="1" i="1" u="none" strike="noStrike" kern="1200" cap="none" spc="0" normalizeH="0" baseline="0" noProof="0" dirty="0" err="1">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năm</a:t>
            </a:r>
            <a:r>
              <a:rPr kumimoji="0" lang="en-US" b="1" i="1"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 </a:t>
            </a:r>
            <a:r>
              <a:rPr kumimoji="0" lang="en-US" b="1" i="1" u="none" strike="noStrike" kern="1200" cap="none" spc="0" normalizeH="0" baseline="0" noProof="0" dirty="0" smtClean="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rPr>
              <a:t>2024</a:t>
            </a:r>
            <a:endParaRPr kumimoji="0" lang="en-US" b="1" i="1"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2" name="Rectangle 1"/>
          <p:cNvSpPr/>
          <p:nvPr/>
        </p:nvSpPr>
        <p:spPr>
          <a:xfrm>
            <a:off x="673259" y="108515"/>
            <a:ext cx="10845479" cy="738664"/>
          </a:xfrm>
          <a:prstGeom prst="rect">
            <a:avLst/>
          </a:prstGeom>
        </p:spPr>
        <p:txBody>
          <a:bodyPr wrap="square">
            <a:spAutoFit/>
          </a:bodyPr>
          <a:lstStyle/>
          <a:p>
            <a:pPr algn="ctr"/>
            <a:r>
              <a:rPr lang="en-US" sz="2400" b="1" dirty="0">
                <a:solidFill>
                  <a:srgbClr val="C00000"/>
                </a:solidFill>
                <a:latin typeface="Times New Roman" panose="02020603050405020304" pitchFamily="18" charset="0"/>
                <a:ea typeface="Batang" panose="02030600000101010101" pitchFamily="18" charset="-127"/>
                <a:cs typeface="Times New Roman" panose="02020603050405020304" pitchFamily="18" charset="0"/>
              </a:rPr>
              <a:t>HỘI NGHỊ </a:t>
            </a:r>
          </a:p>
          <a:p>
            <a:pPr algn="ctr"/>
            <a:r>
              <a:rPr lang="en-US" b="1" dirty="0">
                <a:solidFill>
                  <a:srgbClr val="C00000"/>
                </a:solidFill>
                <a:latin typeface="Times New Roman" panose="02020603050405020304" pitchFamily="18" charset="0"/>
                <a:ea typeface="Batang" panose="02030600000101010101" pitchFamily="18" charset="-127"/>
                <a:cs typeface="Times New Roman" panose="02020603050405020304" pitchFamily="18" charset="0"/>
              </a:rPr>
              <a:t>QUÁN TRIỆT VÀ TRIỂN KHAI THỰC HIỆN NGHỊ QUYẾT SỐ 41-NQ/TW CỦA BỘ CHÍNH TRỊ </a:t>
            </a:r>
          </a:p>
        </p:txBody>
      </p:sp>
      <p:pic>
        <p:nvPicPr>
          <p:cNvPr id="10" name="Picture 9"/>
          <p:cNvPicPr>
            <a:picLocks noChangeAspect="1"/>
          </p:cNvPicPr>
          <p:nvPr/>
        </p:nvPicPr>
        <p:blipFill rotWithShape="1">
          <a:blip r:embed="rId3" cstate="print">
            <a:extLst>
              <a:ext uri="{28A0092B-C50C-407E-A947-70E740481C1C}">
                <a14:useLocalDpi xmlns:a14="http://schemas.microsoft.com/office/drawing/2010/main" val="0"/>
              </a:ext>
            </a:extLst>
          </a:blip>
          <a:srcRect b="1724"/>
          <a:stretch/>
        </p:blipFill>
        <p:spPr>
          <a:xfrm>
            <a:off x="5293178" y="1067148"/>
            <a:ext cx="1591184" cy="779886"/>
          </a:xfrm>
          <a:prstGeom prst="rect">
            <a:avLst/>
          </a:prstGeom>
        </p:spPr>
      </p:pic>
    </p:spTree>
    <p:extLst>
      <p:ext uri="{BB962C8B-B14F-4D97-AF65-F5344CB8AC3E}">
        <p14:creationId xmlns:p14="http://schemas.microsoft.com/office/powerpoint/2010/main" val="39315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2000"/>
            <a:lum/>
          </a:blip>
          <a:srcRect/>
          <a:stretch>
            <a:fillRect l="-50000" t="-29000" r="50000" b="-29000"/>
          </a:stretch>
        </a:blip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
        <p:nvSpPr>
          <p:cNvPr id="8" name="Title 1"/>
          <p:cNvSpPr txBox="1">
            <a:spLocks/>
          </p:cNvSpPr>
          <p:nvPr/>
        </p:nvSpPr>
        <p:spPr>
          <a:xfrm>
            <a:off x="3215480" y="1400928"/>
            <a:ext cx="6583228" cy="774358"/>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20000"/>
              </a:lnSpc>
            </a:pPr>
            <a:r>
              <a:rPr lang="en-US" sz="3200" b="1" dirty="0" smtClean="0">
                <a:solidFill>
                  <a:schemeClr val="accent1">
                    <a:lumMod val="75000"/>
                  </a:schemeClr>
                </a:solidFill>
                <a:latin typeface="Times New Roman" panose="02020603050405020304" pitchFamily="18" charset="0"/>
                <a:cs typeface="Times New Roman" panose="02020603050405020304" pitchFamily="18" charset="0"/>
              </a:rPr>
              <a:t>CẤU TRÚC</a:t>
            </a:r>
            <a:endParaRPr lang="en-US" sz="32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10" name="Content Placeholder 2"/>
          <p:cNvSpPr txBox="1">
            <a:spLocks/>
          </p:cNvSpPr>
          <p:nvPr/>
        </p:nvSpPr>
        <p:spPr>
          <a:xfrm>
            <a:off x="5245107" y="2709102"/>
            <a:ext cx="6681351" cy="24502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400"/>
              </a:lnSpc>
              <a:spcBef>
                <a:spcPts val="600"/>
              </a:spcBef>
              <a:spcAft>
                <a:spcPts val="600"/>
              </a:spcAft>
              <a:buNone/>
            </a:pPr>
            <a:r>
              <a:rPr lang="en-US" b="1" dirty="0" smtClean="0">
                <a:solidFill>
                  <a:schemeClr val="accent1">
                    <a:lumMod val="75000"/>
                  </a:schemeClr>
                </a:solidFill>
                <a:latin typeface="Times New Roman" panose="02020603050405020304" pitchFamily="18" charset="0"/>
                <a:cs typeface="Times New Roman" panose="02020603050405020304" pitchFamily="18" charset="0"/>
              </a:rPr>
              <a:t>I. MỤC ĐÍCH, YÊU CẦU</a:t>
            </a:r>
            <a:endParaRPr lang="en-US" b="1" dirty="0">
              <a:solidFill>
                <a:schemeClr val="accent1">
                  <a:lumMod val="75000"/>
                </a:schemeClr>
              </a:solidFill>
              <a:latin typeface="Times New Roman" panose="02020603050405020304" pitchFamily="18" charset="0"/>
              <a:cs typeface="Times New Roman" panose="02020603050405020304" pitchFamily="18" charset="0"/>
            </a:endParaRPr>
          </a:p>
          <a:p>
            <a:pPr marL="0" indent="0">
              <a:lnSpc>
                <a:spcPts val="3400"/>
              </a:lnSpc>
              <a:spcBef>
                <a:spcPts val="600"/>
              </a:spcBef>
              <a:spcAft>
                <a:spcPts val="600"/>
              </a:spcAft>
              <a:buNone/>
            </a:pPr>
            <a:r>
              <a:rPr lang="en-US" b="1" dirty="0" smtClean="0">
                <a:solidFill>
                  <a:schemeClr val="accent1">
                    <a:lumMod val="75000"/>
                  </a:schemeClr>
                </a:solidFill>
                <a:latin typeface="Times New Roman" panose="02020603050405020304" pitchFamily="18" charset="0"/>
                <a:cs typeface="Times New Roman" panose="02020603050405020304" pitchFamily="18" charset="0"/>
              </a:rPr>
              <a:t>II. MỤC TIÊU</a:t>
            </a:r>
          </a:p>
          <a:p>
            <a:pPr marL="0" indent="0">
              <a:lnSpc>
                <a:spcPts val="3400"/>
              </a:lnSpc>
              <a:spcBef>
                <a:spcPts val="600"/>
              </a:spcBef>
              <a:spcAft>
                <a:spcPts val="600"/>
              </a:spcAft>
              <a:buNone/>
            </a:pPr>
            <a:r>
              <a:rPr lang="en-US" b="1" dirty="0" smtClean="0">
                <a:solidFill>
                  <a:schemeClr val="accent1">
                    <a:lumMod val="75000"/>
                  </a:schemeClr>
                </a:solidFill>
                <a:latin typeface="Times New Roman" panose="02020603050405020304" pitchFamily="18" charset="0"/>
                <a:cs typeface="Times New Roman" panose="02020603050405020304" pitchFamily="18" charset="0"/>
              </a:rPr>
              <a:t>III. NHIỆM VỤ, GIẢI PHÁP CHỦ YẾU</a:t>
            </a:r>
          </a:p>
          <a:p>
            <a:pPr marL="0" indent="0">
              <a:lnSpc>
                <a:spcPts val="3400"/>
              </a:lnSpc>
              <a:spcBef>
                <a:spcPts val="600"/>
              </a:spcBef>
              <a:spcAft>
                <a:spcPts val="600"/>
              </a:spcAft>
              <a:buNone/>
            </a:pPr>
            <a:r>
              <a:rPr lang="en-US" b="1" dirty="0" smtClean="0">
                <a:solidFill>
                  <a:schemeClr val="accent1">
                    <a:lumMod val="75000"/>
                  </a:schemeClr>
                </a:solidFill>
                <a:latin typeface="Times New Roman" panose="02020603050405020304" pitchFamily="18" charset="0"/>
                <a:cs typeface="Times New Roman" panose="02020603050405020304" pitchFamily="18" charset="0"/>
              </a:rPr>
              <a:t>IV. TỔ CHỨC THỰC HIỆN</a:t>
            </a:r>
            <a:endParaRPr lang="en-US"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215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077" y="308856"/>
            <a:ext cx="10055172" cy="896516"/>
          </a:xfrm>
        </p:spPr>
        <p:txBody>
          <a:bodyPr>
            <a:normAutofit/>
          </a:bodyPr>
          <a:lstStyle/>
          <a:p>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MỤC </a:t>
            </a:r>
            <a:r>
              <a:rPr lang="en-US" sz="2800" b="1" dirty="0">
                <a:solidFill>
                  <a:schemeClr val="accent1">
                    <a:lumMod val="75000"/>
                  </a:schemeClr>
                </a:solidFill>
                <a:latin typeface="Times New Roman" panose="02020603050405020304" pitchFamily="18" charset="0"/>
                <a:cs typeface="Times New Roman" panose="02020603050405020304" pitchFamily="18" charset="0"/>
              </a:rPr>
              <a:t>ĐÍCH, YÊU </a:t>
            </a:r>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CẦU</a:t>
            </a:r>
            <a:endParaRPr lang="en-US" sz="2800" dirty="0"/>
          </a:p>
        </p:txBody>
      </p:sp>
      <p:sp>
        <p:nvSpPr>
          <p:cNvPr id="3" name="Content Placeholder 2"/>
          <p:cNvSpPr>
            <a:spLocks noGrp="1"/>
          </p:cNvSpPr>
          <p:nvPr>
            <p:ph idx="1"/>
          </p:nvPr>
        </p:nvSpPr>
        <p:spPr>
          <a:xfrm>
            <a:off x="594649" y="1365814"/>
            <a:ext cx="11002702" cy="4695404"/>
          </a:xfrm>
        </p:spPr>
        <p:txBody>
          <a:bodyPr>
            <a:noAutofit/>
          </a:bodyPr>
          <a:lstStyle/>
          <a:p>
            <a:pPr marL="0" indent="0" algn="just">
              <a:lnSpc>
                <a:spcPts val="3400"/>
              </a:lnSpc>
              <a:spcBef>
                <a:spcPts val="600"/>
              </a:spcBef>
              <a:spcAft>
                <a:spcPts val="600"/>
              </a:spcAft>
              <a:buNone/>
            </a:pP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1.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Tổ</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quán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triệt</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sâu</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sắc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nghiêm</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túc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đầy</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đủ</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có</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hiệu</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quả</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quan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điểm</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mục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tiêu</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chủ</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trương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chính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sách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đã</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được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đề</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ra</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trong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Nghị</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quyết</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3400"/>
              </a:lnSpc>
              <a:spcBef>
                <a:spcPts val="600"/>
              </a:spcBef>
              <a:spcAft>
                <a:spcPts val="600"/>
              </a:spcAft>
              <a:buNone/>
            </a:pPr>
            <a:r>
              <a:rPr lang="en-US" sz="2400" dirty="0">
                <a:solidFill>
                  <a:schemeClr val="accent1">
                    <a:lumMod val="75000"/>
                  </a:schemeClr>
                </a:solidFill>
                <a:latin typeface="Times New Roman" panose="02020603050405020304" pitchFamily="18" charset="0"/>
                <a:cs typeface="Times New Roman" panose="02020603050405020304" pitchFamily="18" charset="0"/>
              </a:rPr>
              <a:t>2.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Thống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nhất</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chỉ</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đạo</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trong</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hệ</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thống</a:t>
            </a:r>
            <a:r>
              <a:rPr lang="en-US" sz="2400" dirty="0">
                <a:solidFill>
                  <a:schemeClr val="accent1">
                    <a:lumMod val="75000"/>
                  </a:schemeClr>
                </a:solidFill>
                <a:latin typeface="Times New Roman" panose="02020603050405020304" pitchFamily="18" charset="0"/>
                <a:cs typeface="Times New Roman" panose="02020603050405020304" pitchFamily="18" charset="0"/>
              </a:rPr>
              <a:t> VCCI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tập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trung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tổ</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triển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khai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hiện</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Xác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định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nội</a:t>
            </a:r>
            <a:r>
              <a:rPr lang="en-US" sz="2400" dirty="0">
                <a:solidFill>
                  <a:schemeClr val="accent1">
                    <a:lumMod val="75000"/>
                  </a:schemeClr>
                </a:solidFill>
                <a:latin typeface="Times New Roman" panose="02020603050405020304" pitchFamily="18" charset="0"/>
                <a:cs typeface="Times New Roman" panose="02020603050405020304" pitchFamily="18" charset="0"/>
              </a:rPr>
              <a:t> dung,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nhiệm</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vụ</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chủ</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yếu</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để</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tập</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trung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chỉ</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đạo</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3400"/>
              </a:lnSpc>
              <a:spcBef>
                <a:spcPts val="600"/>
              </a:spcBef>
              <a:spcAft>
                <a:spcPts val="600"/>
              </a:spcAft>
              <a:buNone/>
            </a:pPr>
            <a:r>
              <a:rPr lang="en-US" sz="2400" dirty="0">
                <a:solidFill>
                  <a:schemeClr val="accent1">
                    <a:lumMod val="75000"/>
                  </a:schemeClr>
                </a:solidFill>
                <a:latin typeface="Times New Roman" panose="02020603050405020304" pitchFamily="18" charset="0"/>
                <a:cs typeface="Times New Roman" panose="02020603050405020304" pitchFamily="18" charset="0"/>
              </a:rPr>
              <a:t>3.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Là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căn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cứ</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để</a:t>
            </a:r>
            <a:r>
              <a:rPr lang="en-US" sz="2400" dirty="0">
                <a:solidFill>
                  <a:schemeClr val="accent1">
                    <a:lumMod val="75000"/>
                  </a:schemeClr>
                </a:solidFill>
                <a:latin typeface="Times New Roman" panose="02020603050405020304" pitchFamily="18" charset="0"/>
                <a:cs typeface="Times New Roman" panose="02020603050405020304" pitchFamily="18" charset="0"/>
              </a:rPr>
              <a:t> VCCI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phối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hợp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với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cơ</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quan</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đơn</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vị</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tổ</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thực</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Nghị</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quyết</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tham</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gia</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đôn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đốc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kiểm</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tra</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giám</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sát</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quá</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trình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xây</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dựng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chương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trình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kế</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hoạch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tổ</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triển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khai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Nghị</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quyết</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3400"/>
              </a:lnSpc>
              <a:spcBef>
                <a:spcPts val="600"/>
              </a:spcBef>
              <a:spcAft>
                <a:spcPts val="600"/>
              </a:spcAft>
              <a:buNone/>
            </a:pPr>
            <a:r>
              <a:rPr lang="en-US" sz="2400" dirty="0">
                <a:solidFill>
                  <a:schemeClr val="accent1">
                    <a:lumMod val="75000"/>
                  </a:schemeClr>
                </a:solidFill>
                <a:latin typeface="Times New Roman" panose="02020603050405020304" pitchFamily="18" charset="0"/>
                <a:cs typeface="Times New Roman" panose="02020603050405020304" pitchFamily="18" charset="0"/>
              </a:rPr>
              <a:t>4.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Thể</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vai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trò</a:t>
            </a:r>
            <a:r>
              <a:rPr lang="en-US" sz="2400" dirty="0">
                <a:solidFill>
                  <a:schemeClr val="accent1">
                    <a:lumMod val="75000"/>
                  </a:schemeClr>
                </a:solidFill>
                <a:latin typeface="Times New Roman" panose="02020603050405020304" pitchFamily="18" charset="0"/>
                <a:cs typeface="Times New Roman" panose="02020603050405020304" pitchFamily="18" charset="0"/>
              </a:rPr>
              <a:t> là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tổ</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quốc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gia</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tập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hợp </a:t>
            </a:r>
            <a:r>
              <a:rPr lang="vi-VN" sz="2400" dirty="0">
                <a:solidFill>
                  <a:schemeClr val="accent1">
                    <a:lumMod val="75000"/>
                  </a:schemeClr>
                </a:solidFill>
                <a:latin typeface="Times New Roman" panose="02020603050405020304" pitchFamily="18" charset="0"/>
                <a:cs typeface="Times New Roman" panose="02020603050405020304" pitchFamily="18" charset="0"/>
              </a:rPr>
              <a:t>và đại diện cho cộng đồng doanh nghiệp, doanh nhân, người sử dụng lao động và các hiệp hội doanh nghiệp ở Việt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Nam</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3400"/>
              </a:lnSpc>
              <a:spcBef>
                <a:spcPts val="600"/>
              </a:spcBef>
              <a:spcAft>
                <a:spcPts val="600"/>
              </a:spcAft>
              <a:buNone/>
            </a:pP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Oval 3">
            <a:extLst>
              <a:ext uri="{FF2B5EF4-FFF2-40B4-BE49-F238E27FC236}">
                <a16:creationId xmlns:a16="http://schemas.microsoft.com/office/drawing/2014/main" xmlns="" id="{4029A57C-1095-4670-B173-E5A230E189F6}"/>
              </a:ext>
            </a:extLst>
          </p:cNvPr>
          <p:cNvSpPr/>
          <p:nvPr/>
        </p:nvSpPr>
        <p:spPr>
          <a:xfrm>
            <a:off x="250238" y="351060"/>
            <a:ext cx="804839" cy="725025"/>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smtClean="0">
                <a:solidFill>
                  <a:schemeClr val="bg1"/>
                </a:solidFill>
                <a:latin typeface="Times New Roman" panose="02020603050405020304" pitchFamily="18" charset="0"/>
                <a:cs typeface="Times New Roman" panose="02020603050405020304" pitchFamily="18" charset="0"/>
              </a:rPr>
              <a:t>I</a:t>
            </a:r>
            <a:endParaRPr lang="en-US" sz="2600" b="1" dirty="0">
              <a:solidFill>
                <a:schemeClr val="bg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32239917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434" y="224449"/>
            <a:ext cx="10563899" cy="718086"/>
          </a:xfrm>
        </p:spPr>
        <p:txBody>
          <a:bodyPr>
            <a:normAutofit/>
          </a:bodyPr>
          <a:lstStyle/>
          <a:p>
            <a:r>
              <a:rPr lang="en-US" sz="2800" b="1" dirty="0" smtClean="0">
                <a:solidFill>
                  <a:schemeClr val="accent1">
                    <a:lumMod val="75000"/>
                  </a:schemeClr>
                </a:solidFill>
                <a:latin typeface="Times New Roman" panose="02020603050405020304" pitchFamily="18" charset="0"/>
                <a:cs typeface="Times New Roman" panose="02020603050405020304" pitchFamily="18" charset="0"/>
              </a:rPr>
              <a:t>MỤC TIÊU</a:t>
            </a:r>
            <a:endParaRPr lang="en-US" sz="2800" dirty="0"/>
          </a:p>
        </p:txBody>
      </p:sp>
      <p:sp>
        <p:nvSpPr>
          <p:cNvPr id="3" name="Content Placeholder 2"/>
          <p:cNvSpPr>
            <a:spLocks noGrp="1"/>
          </p:cNvSpPr>
          <p:nvPr>
            <p:ph idx="1"/>
          </p:nvPr>
        </p:nvSpPr>
        <p:spPr>
          <a:xfrm>
            <a:off x="538396" y="1047518"/>
            <a:ext cx="11329753" cy="5233181"/>
          </a:xfrm>
        </p:spPr>
        <p:txBody>
          <a:bodyPr>
            <a:noAutofit/>
          </a:bodyPr>
          <a:lstStyle/>
          <a:p>
            <a:pPr marL="0" indent="0" algn="just">
              <a:lnSpc>
                <a:spcPts val="3000"/>
              </a:lnSpc>
              <a:spcBef>
                <a:spcPts val="400"/>
              </a:spcBef>
              <a:spcAft>
                <a:spcPts val="400"/>
              </a:spcAft>
              <a:buNone/>
            </a:pPr>
            <a:r>
              <a:rPr lang="en-US" sz="2400" b="1" dirty="0" err="1" smtClean="0">
                <a:solidFill>
                  <a:schemeClr val="accent1">
                    <a:lumMod val="75000"/>
                  </a:schemeClr>
                </a:solidFill>
                <a:latin typeface="Times New Roman" panose="02020603050405020304" pitchFamily="18" charset="0"/>
                <a:cs typeface="Times New Roman" panose="02020603050405020304" pitchFamily="18" charset="0"/>
              </a:rPr>
              <a:t>Mục</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tiêu</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đến</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err="1">
                <a:solidFill>
                  <a:schemeClr val="accent1">
                    <a:lumMod val="75000"/>
                  </a:schemeClr>
                </a:solidFill>
                <a:latin typeface="Times New Roman" panose="02020603050405020304" pitchFamily="18" charset="0"/>
                <a:cs typeface="Times New Roman" panose="02020603050405020304" pitchFamily="18" charset="0"/>
              </a:rPr>
              <a:t>năm</a:t>
            </a:r>
            <a:r>
              <a:rPr lang="en-US" sz="2400" b="1" dirty="0">
                <a:solidFill>
                  <a:schemeClr val="accent1">
                    <a:lumMod val="75000"/>
                  </a:schemeClr>
                </a:solidFill>
                <a:latin typeface="Times New Roman" panose="02020603050405020304" pitchFamily="18" charset="0"/>
                <a:cs typeface="Times New Roman" panose="02020603050405020304" pitchFamily="18" charset="0"/>
              </a:rPr>
              <a:t> </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2030</a:t>
            </a: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Hình</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thành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hệ</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giá</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trị</a:t>
            </a:r>
            <a:r>
              <a:rPr lang="vi-VN" sz="2400" dirty="0">
                <a:solidFill>
                  <a:schemeClr val="accent1">
                    <a:lumMod val="75000"/>
                  </a:schemeClr>
                </a:solidFill>
                <a:latin typeface="Times New Roman" panose="02020603050405020304" pitchFamily="18" charset="0"/>
                <a:cs typeface="Times New Roman" panose="02020603050405020304" pitchFamily="18" charset="0"/>
              </a:rPr>
              <a:t> và các chuẩn mực về đạo đức,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văn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hóa</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kinh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Việt</a:t>
            </a:r>
            <a:r>
              <a:rPr lang="en-US" sz="2400" dirty="0">
                <a:solidFill>
                  <a:schemeClr val="accent1">
                    <a:lumMod val="75000"/>
                  </a:schemeClr>
                </a:solidFill>
                <a:latin typeface="Times New Roman" panose="02020603050405020304" pitchFamily="18" charset="0"/>
                <a:cs typeface="Times New Roman" panose="02020603050405020304" pitchFamily="18" charset="0"/>
              </a:rPr>
              <a:t> Nam.</a:t>
            </a: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Hình</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thành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đội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ngũ</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đầu</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ngành</a:t>
            </a:r>
            <a:r>
              <a:rPr lang="en-US" sz="2400" dirty="0">
                <a:solidFill>
                  <a:schemeClr val="accent1">
                    <a:lumMod val="75000"/>
                  </a:schemeClr>
                </a:solidFill>
                <a:latin typeface="Times New Roman" panose="02020603050405020304" pitchFamily="18" charset="0"/>
                <a:cs typeface="Times New Roman" panose="02020603050405020304" pitchFamily="18" charset="0"/>
              </a:rPr>
              <a:t>,</a:t>
            </a:r>
            <a:r>
              <a:rPr lang="vi-VN" sz="2400" dirty="0">
                <a:solidFill>
                  <a:schemeClr val="accent1">
                    <a:lumMod val="75000"/>
                  </a:schemeClr>
                </a:solidFill>
                <a:latin typeface="Times New Roman" panose="02020603050405020304" pitchFamily="18" charset="0"/>
                <a:cs typeface="Times New Roman" panose="02020603050405020304" pitchFamily="18" charset="0"/>
              </a:rPr>
              <a:t> lãnh đạo các doanh nghiệp lớn, hàng đầu quốc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gia</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Hỗ</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nâng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cao</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năng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lực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kinh</a:t>
            </a:r>
            <a:r>
              <a:rPr lang="vi-VN" sz="2400" dirty="0">
                <a:solidFill>
                  <a:schemeClr val="accent1">
                    <a:lumMod val="75000"/>
                  </a:schemeClr>
                </a:solidFill>
                <a:latin typeface="Times New Roman" panose="02020603050405020304" pitchFamily="18" charset="0"/>
                <a:cs typeface="Times New Roman" panose="02020603050405020304" pitchFamily="18" charset="0"/>
              </a:rPr>
              <a:t> doanh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cho</a:t>
            </a:r>
            <a:r>
              <a:rPr lang="en-US" sz="2400" dirty="0">
                <a:solidFill>
                  <a:schemeClr val="accent1">
                    <a:lumMod val="75000"/>
                  </a:schemeClr>
                </a:solidFill>
                <a:latin typeface="Times New Roman" panose="02020603050405020304" pitchFamily="18" charset="0"/>
                <a:cs typeface="Times New Roman" panose="02020603050405020304" pitchFamily="18" charset="0"/>
              </a:rPr>
              <a:t> 200.000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lượt</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vi-VN" sz="2400" dirty="0">
                <a:solidFill>
                  <a:schemeClr val="accent1">
                    <a:lumMod val="75000"/>
                  </a:schemeClr>
                </a:solidFill>
                <a:latin typeface="Times New Roman" panose="02020603050405020304" pitchFamily="18" charset="0"/>
                <a:cs typeface="Times New Roman" panose="02020603050405020304" pitchFamily="18" charset="0"/>
              </a:rPr>
              <a:t> nhân,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nghiệp.</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Hỗ</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hội</a:t>
            </a:r>
            <a:r>
              <a:rPr lang="vi-VN" sz="2400" dirty="0">
                <a:solidFill>
                  <a:schemeClr val="accent1">
                    <a:lumMod val="75000"/>
                  </a:schemeClr>
                </a:solidFill>
                <a:latin typeface="Times New Roman" panose="02020603050405020304" pitchFamily="18" charset="0"/>
                <a:cs typeface="Times New Roman" panose="02020603050405020304" pitchFamily="18" charset="0"/>
              </a:rPr>
              <a:t> nhập,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kết</a:t>
            </a:r>
            <a:r>
              <a:rPr lang="vi-VN" sz="2400" dirty="0">
                <a:solidFill>
                  <a:schemeClr val="accent1">
                    <a:lumMod val="75000"/>
                  </a:schemeClr>
                </a:solidFill>
                <a:latin typeface="Times New Roman" panose="02020603050405020304" pitchFamily="18" charset="0"/>
                <a:cs typeface="Times New Roman" panose="02020603050405020304" pitchFamily="18" charset="0"/>
              </a:rPr>
              <a:t> nối và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xúc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tiến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hợp</a:t>
            </a:r>
            <a:r>
              <a:rPr lang="vi-VN" sz="2400" dirty="0">
                <a:solidFill>
                  <a:schemeClr val="accent1">
                    <a:lumMod val="75000"/>
                  </a:schemeClr>
                </a:solidFill>
                <a:latin typeface="Times New Roman" panose="02020603050405020304" pitchFamily="18" charset="0"/>
                <a:cs typeface="Times New Roman" panose="02020603050405020304" pitchFamily="18" charset="0"/>
              </a:rPr>
              <a:t> tác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quốc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tế</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cho</a:t>
            </a:r>
            <a:r>
              <a:rPr lang="en-US" sz="2400" dirty="0">
                <a:solidFill>
                  <a:schemeClr val="accent1">
                    <a:lumMod val="75000"/>
                  </a:schemeClr>
                </a:solidFill>
                <a:latin typeface="Times New Roman" panose="02020603050405020304" pitchFamily="18" charset="0"/>
                <a:cs typeface="Times New Roman" panose="02020603050405020304" pitchFamily="18" charset="0"/>
              </a:rPr>
              <a:t> 30.000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lượt</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DN.</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Xây</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dựng</a:t>
            </a:r>
            <a:r>
              <a:rPr lang="vi-VN" sz="2400" dirty="0">
                <a:solidFill>
                  <a:schemeClr val="accent1">
                    <a:lumMod val="75000"/>
                  </a:schemeClr>
                </a:solidFill>
                <a:latin typeface="Times New Roman" panose="02020603050405020304" pitchFamily="18" charset="0"/>
                <a:cs typeface="Times New Roman" panose="02020603050405020304" pitchFamily="18" charset="0"/>
              </a:rPr>
              <a:t>, triển khai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chương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trình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đào</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tạo</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lãnh</a:t>
            </a:r>
            <a:r>
              <a:rPr lang="vi-VN" sz="2400" dirty="0">
                <a:solidFill>
                  <a:schemeClr val="accent1">
                    <a:lumMod val="75000"/>
                  </a:schemeClr>
                </a:solidFill>
                <a:latin typeface="Times New Roman" panose="02020603050405020304" pitchFamily="18" charset="0"/>
                <a:cs typeface="Times New Roman" panose="02020603050405020304" pitchFamily="18" charset="0"/>
              </a:rPr>
              <a:t> đạo</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cấp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cao</a:t>
            </a:r>
            <a:r>
              <a:rPr lang="vi-VN" sz="2400" dirty="0">
                <a:solidFill>
                  <a:schemeClr val="accent1">
                    <a:lumMod val="75000"/>
                  </a:schemeClr>
                </a:solidFill>
                <a:latin typeface="Times New Roman" panose="02020603050405020304" pitchFamily="18" charset="0"/>
                <a:cs typeface="Times New Roman" panose="02020603050405020304" pitchFamily="18" charset="0"/>
              </a:rPr>
              <a:t> của các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DN</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ào</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tạo</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ít </a:t>
            </a:r>
            <a:r>
              <a:rPr lang="vi-VN" sz="2400" dirty="0">
                <a:solidFill>
                  <a:schemeClr val="accent1">
                    <a:lumMod val="75000"/>
                  </a:schemeClr>
                </a:solidFill>
                <a:latin typeface="Times New Roman" panose="02020603050405020304" pitchFamily="18" charset="0"/>
                <a:cs typeface="Times New Roman" panose="02020603050405020304" pitchFamily="18" charset="0"/>
              </a:rPr>
              <a:t>nhất </a:t>
            </a:r>
            <a:r>
              <a:rPr lang="en-US" sz="2400" dirty="0">
                <a:solidFill>
                  <a:schemeClr val="accent1">
                    <a:lumMod val="75000"/>
                  </a:schemeClr>
                </a:solidFill>
                <a:latin typeface="Times New Roman" panose="02020603050405020304" pitchFamily="18" charset="0"/>
                <a:cs typeface="Times New Roman" panose="02020603050405020304" pitchFamily="18" charset="0"/>
              </a:rPr>
              <a:t>500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lãnh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đạo</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cấp cao của các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DN</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lớn</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400" dirty="0">
                <a:solidFill>
                  <a:schemeClr val="accent1">
                    <a:lumMod val="75000"/>
                  </a:schemeClr>
                </a:solidFill>
                <a:latin typeface="Times New Roman" panose="02020603050405020304" pitchFamily="18" charset="0"/>
                <a:cs typeface="Times New Roman" panose="02020603050405020304" pitchFamily="18" charset="0"/>
              </a:rPr>
              <a:t>5.000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lãnh</a:t>
            </a:r>
            <a:r>
              <a:rPr lang="vi-VN" sz="2400" dirty="0">
                <a:solidFill>
                  <a:schemeClr val="accent1">
                    <a:lumMod val="75000"/>
                  </a:schemeClr>
                </a:solidFill>
                <a:latin typeface="Times New Roman" panose="02020603050405020304" pitchFamily="18" charset="0"/>
                <a:cs typeface="Times New Roman" panose="02020603050405020304" pitchFamily="18" charset="0"/>
              </a:rPr>
              <a:t> đạo kế cận. </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Tiếp</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tục t</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riển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khai</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Chỉ</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số</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Năng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lực</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cạnh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tranh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cấp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tỉnh</a:t>
            </a:r>
            <a:r>
              <a:rPr lang="en-US" sz="2400" dirty="0">
                <a:solidFill>
                  <a:schemeClr val="accent1">
                    <a:lumMod val="75000"/>
                  </a:schemeClr>
                </a:solidFill>
                <a:latin typeface="Times New Roman" panose="02020603050405020304" pitchFamily="18" charset="0"/>
                <a:cs typeface="Times New Roman" panose="02020603050405020304" pitchFamily="18" charset="0"/>
              </a:rPr>
              <a:t> (PCI)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Chỉ</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số</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Xanh</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cấp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tỉnh</a:t>
            </a:r>
            <a:r>
              <a:rPr lang="en-US" sz="2400" dirty="0">
                <a:solidFill>
                  <a:schemeClr val="accent1">
                    <a:lumMod val="75000"/>
                  </a:schemeClr>
                </a:solidFill>
                <a:latin typeface="Times New Roman" panose="02020603050405020304" pitchFamily="18" charset="0"/>
                <a:cs typeface="Times New Roman" panose="02020603050405020304" pitchFamily="18" charset="0"/>
              </a:rPr>
              <a:t> (PGI)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hàng</a:t>
            </a:r>
            <a:r>
              <a:rPr lang="vi-VN" sz="2400" dirty="0">
                <a:solidFill>
                  <a:schemeClr val="accent1">
                    <a:lumMod val="75000"/>
                  </a:schemeClr>
                </a:solidFill>
                <a:latin typeface="Times New Roman" panose="02020603050405020304" pitchFamily="18" charset="0"/>
                <a:cs typeface="Times New Roman" panose="02020603050405020304" pitchFamily="18" charset="0"/>
              </a:rPr>
              <a: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năm</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3000"/>
              </a:lnSpc>
              <a:spcBef>
                <a:spcPts val="400"/>
              </a:spcBef>
              <a:spcAft>
                <a:spcPts val="400"/>
              </a:spcAft>
            </a:pP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Vận</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động, t</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hu</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hút</a:t>
            </a:r>
            <a:r>
              <a:rPr lang="en-US" sz="2400" dirty="0">
                <a:solidFill>
                  <a:schemeClr val="accent1">
                    <a:lumMod val="75000"/>
                  </a:schemeClr>
                </a:solidFill>
                <a:latin typeface="Times New Roman" panose="02020603050405020304" pitchFamily="18" charset="0"/>
                <a:cs typeface="Times New Roman" panose="02020603050405020304" pitchFamily="18" charset="0"/>
              </a:rPr>
              <a:t> 5.000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nghiệp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áp</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dụng</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Bộ</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chỉ</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số</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400" dirty="0">
                <a:solidFill>
                  <a:schemeClr val="accent1">
                    <a:lumMod val="75000"/>
                  </a:schemeClr>
                </a:solidFill>
                <a:latin typeface="Times New Roman" panose="02020603050405020304" pitchFamily="18" charset="0"/>
                <a:cs typeface="Times New Roman" panose="02020603050405020304" pitchFamily="18" charset="0"/>
              </a:rPr>
              <a:t> nghiệp </a:t>
            </a:r>
            <a:r>
              <a:rPr lang="en-US" sz="2400" dirty="0" err="1">
                <a:solidFill>
                  <a:schemeClr val="accent1">
                    <a:lumMod val="75000"/>
                  </a:schemeClr>
                </a:solidFill>
                <a:latin typeface="Times New Roman" panose="02020603050405020304" pitchFamily="18" charset="0"/>
                <a:cs typeface="Times New Roman" panose="02020603050405020304" pitchFamily="18" charset="0"/>
              </a:rPr>
              <a:t>bền</a:t>
            </a:r>
            <a:r>
              <a:rPr lang="en-US" sz="2400" dirty="0">
                <a:solidFill>
                  <a:schemeClr val="accent1">
                    <a:lumMod val="75000"/>
                  </a:schemeClr>
                </a:solidFill>
                <a:latin typeface="Times New Roman" panose="02020603050405020304" pitchFamily="18" charset="0"/>
                <a:cs typeface="Times New Roman" panose="02020603050405020304" pitchFamily="18" charset="0"/>
              </a:rPr>
              <a:t> </a:t>
            </a:r>
            <a:r>
              <a:rPr lang="en-US" sz="2400" dirty="0" err="1" smtClean="0">
                <a:solidFill>
                  <a:schemeClr val="accent1">
                    <a:lumMod val="75000"/>
                  </a:schemeClr>
                </a:solidFill>
                <a:latin typeface="Times New Roman" panose="02020603050405020304" pitchFamily="18" charset="0"/>
                <a:cs typeface="Times New Roman" panose="02020603050405020304" pitchFamily="18" charset="0"/>
              </a:rPr>
              <a:t>vững</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(CSI). </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Oval 3">
            <a:extLst>
              <a:ext uri="{FF2B5EF4-FFF2-40B4-BE49-F238E27FC236}">
                <a16:creationId xmlns:a16="http://schemas.microsoft.com/office/drawing/2014/main" xmlns="" id="{4029A57C-1095-4670-B173-E5A230E189F6}"/>
              </a:ext>
            </a:extLst>
          </p:cNvPr>
          <p:cNvSpPr/>
          <p:nvPr/>
        </p:nvSpPr>
        <p:spPr>
          <a:xfrm>
            <a:off x="280332" y="129000"/>
            <a:ext cx="804839" cy="725025"/>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solidFill>
                  <a:schemeClr val="bg1"/>
                </a:solidFill>
                <a:latin typeface="Times New Roman" panose="02020603050405020304" pitchFamily="18" charset="0"/>
                <a:cs typeface="Times New Roman" panose="02020603050405020304" pitchFamily="18" charset="0"/>
              </a:rPr>
              <a:t>I</a:t>
            </a:r>
            <a:r>
              <a:rPr lang="en-US" sz="2600" b="1" dirty="0" smtClean="0">
                <a:solidFill>
                  <a:schemeClr val="bg1"/>
                </a:solidFill>
                <a:latin typeface="Times New Roman" panose="02020603050405020304" pitchFamily="18" charset="0"/>
                <a:cs typeface="Times New Roman" panose="02020603050405020304" pitchFamily="18" charset="0"/>
              </a:rPr>
              <a:t>I</a:t>
            </a:r>
            <a:endParaRPr lang="en-US" sz="2600" b="1" dirty="0">
              <a:solidFill>
                <a:schemeClr val="bg1"/>
              </a:solidFill>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40300835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Background trống đồng đẹp">
            <a:extLst>
              <a:ext uri="{FF2B5EF4-FFF2-40B4-BE49-F238E27FC236}">
                <a16:creationId xmlns:a16="http://schemas.microsoft.com/office/drawing/2014/main" xmlns="" id="{BA69AC9B-E731-48A0-9D70-ED4E58D1EDEE}"/>
              </a:ext>
            </a:extLst>
          </p:cNvPr>
          <p:cNvPicPr>
            <a:picLocks noChangeAspect="1" noChangeArrowheads="1"/>
          </p:cNvPicPr>
          <p:nvPr/>
        </p:nvPicPr>
        <p:blipFill>
          <a:blip r:embed="rId3" cstate="print">
            <a:alphaModFix amt="47000"/>
            <a:extLst>
              <a:ext uri="{28A0092B-C50C-407E-A947-70E740481C1C}">
                <a14:useLocalDpi xmlns:a14="http://schemas.microsoft.com/office/drawing/2010/main" val="0"/>
              </a:ext>
            </a:extLst>
          </a:blip>
          <a:srcRect/>
          <a:stretch>
            <a:fillRect/>
          </a:stretch>
        </p:blipFill>
        <p:spPr bwMode="auto">
          <a:xfrm>
            <a:off x="3175639" y="403358"/>
            <a:ext cx="5840722" cy="5840722"/>
          </a:xfrm>
          <a:prstGeom prst="rect">
            <a:avLst/>
          </a:prstGeom>
          <a:noFill/>
          <a:effectLst/>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xmlns="" id="{CD2AD34D-14A4-46A5-99A3-C0F5FC13288B}"/>
              </a:ext>
            </a:extLst>
          </p:cNvPr>
          <p:cNvSpPr/>
          <p:nvPr/>
        </p:nvSpPr>
        <p:spPr>
          <a:xfrm>
            <a:off x="1" y="1816675"/>
            <a:ext cx="12191999" cy="2716818"/>
          </a:xfrm>
          <a:prstGeom prst="rect">
            <a:avLst/>
          </a:prstGeom>
          <a:solidFill>
            <a:schemeClr val="accent4">
              <a:lumMod val="40000"/>
              <a:lumOff val="60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xmlns="" id="{531643D6-4F4C-49D1-AB5A-59CA2943F57A}"/>
              </a:ext>
            </a:extLst>
          </p:cNvPr>
          <p:cNvSpPr txBox="1"/>
          <p:nvPr/>
        </p:nvSpPr>
        <p:spPr>
          <a:xfrm>
            <a:off x="2397760" y="2695547"/>
            <a:ext cx="8879998" cy="830997"/>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NHIỆM VỤ, GIẢI PHÁP</a:t>
            </a:r>
            <a:endParaRPr kumimoji="0" lang="en-US" sz="48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endParaRPr>
          </a:p>
        </p:txBody>
      </p:sp>
      <p:grpSp>
        <p:nvGrpSpPr>
          <p:cNvPr id="7" name="Group 5">
            <a:extLst>
              <a:ext uri="{FF2B5EF4-FFF2-40B4-BE49-F238E27FC236}">
                <a16:creationId xmlns:a16="http://schemas.microsoft.com/office/drawing/2014/main" xmlns="" id="{FA412A1C-879A-4729-AD9D-F87CFC85CFA0}"/>
              </a:ext>
            </a:extLst>
          </p:cNvPr>
          <p:cNvGrpSpPr/>
          <p:nvPr/>
        </p:nvGrpSpPr>
        <p:grpSpPr>
          <a:xfrm>
            <a:off x="9819249" y="5950634"/>
            <a:ext cx="1948222" cy="533400"/>
            <a:chOff x="5913253" y="4437112"/>
            <a:chExt cx="1948222" cy="648072"/>
          </a:xfrm>
          <a:solidFill>
            <a:schemeClr val="bg1">
              <a:lumMod val="85000"/>
            </a:schemeClr>
          </a:solidFill>
        </p:grpSpPr>
        <p:sp>
          <p:nvSpPr>
            <p:cNvPr id="8" name="Chevron 21">
              <a:extLst>
                <a:ext uri="{FF2B5EF4-FFF2-40B4-BE49-F238E27FC236}">
                  <a16:creationId xmlns:a16="http://schemas.microsoft.com/office/drawing/2014/main" xmlns="" id="{811556C1-7D89-42CE-A0B6-A4B034E176E2}"/>
                </a:ext>
              </a:extLst>
            </p:cNvPr>
            <p:cNvSpPr/>
            <p:nvPr/>
          </p:nvSpPr>
          <p:spPr>
            <a:xfrm>
              <a:off x="5913253" y="4437112"/>
              <a:ext cx="720080" cy="648072"/>
            </a:xfrm>
            <a:prstGeom prst="chevron">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vi-VN"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
          <p:nvSpPr>
            <p:cNvPr id="9" name="Chevron 22">
              <a:extLst>
                <a:ext uri="{FF2B5EF4-FFF2-40B4-BE49-F238E27FC236}">
                  <a16:creationId xmlns:a16="http://schemas.microsoft.com/office/drawing/2014/main" xmlns="" id="{73220470-7104-4055-BA9D-AFB4B302738E}"/>
                </a:ext>
              </a:extLst>
            </p:cNvPr>
            <p:cNvSpPr/>
            <p:nvPr/>
          </p:nvSpPr>
          <p:spPr>
            <a:xfrm>
              <a:off x="6516215" y="4437112"/>
              <a:ext cx="720081" cy="64807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vi-VN"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sp>
          <p:nvSpPr>
            <p:cNvPr id="12" name="Chevron 23">
              <a:extLst>
                <a:ext uri="{FF2B5EF4-FFF2-40B4-BE49-F238E27FC236}">
                  <a16:creationId xmlns:a16="http://schemas.microsoft.com/office/drawing/2014/main" xmlns="" id="{9061A83E-5256-438A-BFA7-B910AC6689C0}"/>
                </a:ext>
              </a:extLst>
            </p:cNvPr>
            <p:cNvSpPr/>
            <p:nvPr/>
          </p:nvSpPr>
          <p:spPr>
            <a:xfrm>
              <a:off x="7141394" y="4437112"/>
              <a:ext cx="720081" cy="648072"/>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vi-VN" sz="1800" b="0" i="0" u="none" strike="noStrike" kern="1200" cap="none" spc="0" normalizeH="0" baseline="0" noProof="0" dirty="0">
                <a:ln>
                  <a:noFill/>
                </a:ln>
                <a:solidFill>
                  <a:prstClr val="black"/>
                </a:solidFill>
                <a:effectLst/>
                <a:uLnTx/>
                <a:uFillTx/>
                <a:latin typeface="Montserrat" panose="00000500000000000000" pitchFamily="2" charset="0"/>
                <a:ea typeface="+mn-ea"/>
                <a:cs typeface="+mn-cs"/>
              </a:endParaRPr>
            </a:p>
          </p:txBody>
        </p:sp>
      </p:grpSp>
      <p:sp>
        <p:nvSpPr>
          <p:cNvPr id="14" name="TextBox 13">
            <a:extLst>
              <a:ext uri="{FF2B5EF4-FFF2-40B4-BE49-F238E27FC236}">
                <a16:creationId xmlns:a16="http://schemas.microsoft.com/office/drawing/2014/main" xmlns="" id="{531643D6-4F4C-49D1-AB5A-59CA2943F57A}"/>
              </a:ext>
            </a:extLst>
          </p:cNvPr>
          <p:cNvSpPr txBox="1"/>
          <p:nvPr/>
        </p:nvSpPr>
        <p:spPr>
          <a:xfrm>
            <a:off x="2411329" y="3706853"/>
            <a:ext cx="8128000" cy="646331"/>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err="1"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Gồm</a:t>
            </a:r>
            <a:r>
              <a:rPr kumimoji="0" lang="en-US" sz="3600" b="1" i="0"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 8 </a:t>
            </a:r>
            <a:r>
              <a:rPr kumimoji="0" lang="en-US" sz="3600" b="1" i="0" u="none" strike="noStrike" kern="1200" cap="none" spc="0" normalizeH="0" noProof="0" dirty="0" err="1"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nhóm</a:t>
            </a:r>
            <a:r>
              <a:rPr kumimoji="0" lang="en-US" sz="3600" b="1" i="0"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 </a:t>
            </a:r>
            <a:r>
              <a:rPr kumimoji="0" lang="en-US" sz="3600" b="1" i="0" u="none" strike="noStrike" kern="1200" cap="none" spc="0" normalizeH="0" noProof="0" dirty="0" err="1"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nhiệm</a:t>
            </a:r>
            <a:r>
              <a:rPr kumimoji="0" lang="en-US" sz="3600" b="1" i="0"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 </a:t>
            </a:r>
            <a:r>
              <a:rPr kumimoji="0" lang="en-US" sz="3600" b="1" i="0" u="none" strike="noStrike" kern="1200" cap="none" spc="0" normalizeH="0" noProof="0" dirty="0" err="1"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vụ</a:t>
            </a:r>
            <a:r>
              <a:rPr kumimoji="0" lang="en-US" sz="3600" b="1" i="0"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 </a:t>
            </a:r>
            <a:r>
              <a:rPr kumimoji="0" lang="en-US" sz="3600" b="1" i="0" u="none" strike="noStrike" kern="1200" cap="none" spc="0" normalizeH="0" noProof="0" dirty="0" err="1"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giải</a:t>
            </a:r>
            <a:r>
              <a:rPr kumimoji="0" lang="en-US" sz="3600" b="1" i="0" u="none" strike="noStrike" kern="1200" cap="none" spc="0" normalizeH="0" noProof="0" dirty="0"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 </a:t>
            </a:r>
            <a:r>
              <a:rPr kumimoji="0" lang="en-US" sz="3600" b="1" i="0" u="none" strike="noStrike" kern="1200" cap="none" spc="0" normalizeH="0" noProof="0" dirty="0" err="1" smtClean="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pháp</a:t>
            </a:r>
            <a:endParaRPr kumimoji="0" lang="en-US" sz="36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endParaRPr>
          </a:p>
        </p:txBody>
      </p:sp>
      <p:sp>
        <p:nvSpPr>
          <p:cNvPr id="11" name="Oval 10">
            <a:extLst>
              <a:ext uri="{FF2B5EF4-FFF2-40B4-BE49-F238E27FC236}">
                <a16:creationId xmlns:a16="http://schemas.microsoft.com/office/drawing/2014/main" xmlns="" id="{4029A57C-1095-4670-B173-E5A230E189F6}"/>
              </a:ext>
            </a:extLst>
          </p:cNvPr>
          <p:cNvSpPr/>
          <p:nvPr/>
        </p:nvSpPr>
        <p:spPr>
          <a:xfrm>
            <a:off x="1091413" y="2367432"/>
            <a:ext cx="1356751" cy="1265526"/>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b="1" dirty="0" smtClean="0">
                <a:solidFill>
                  <a:schemeClr val="bg1"/>
                </a:solidFill>
                <a:latin typeface="Times New Roman" panose="02020603050405020304" pitchFamily="18" charset="0"/>
                <a:cs typeface="Times New Roman" panose="02020603050405020304" pitchFamily="18" charset="0"/>
              </a:rPr>
              <a:t>III</a:t>
            </a:r>
            <a:endParaRPr lang="en-US" sz="48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2442621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a:extLst>
              <a:ext uri="{FF2B5EF4-FFF2-40B4-BE49-F238E27FC236}">
                <a16:creationId xmlns:a16="http://schemas.microsoft.com/office/drawing/2014/main" xmlns="" id="{531643D6-4F4C-49D1-AB5A-59CA2943F57A}"/>
              </a:ext>
            </a:extLst>
          </p:cNvPr>
          <p:cNvSpPr txBox="1"/>
          <p:nvPr/>
        </p:nvSpPr>
        <p:spPr>
          <a:xfrm>
            <a:off x="325120" y="158230"/>
            <a:ext cx="10377857" cy="830997"/>
          </a:xfrm>
          <a:prstGeom prst="rect">
            <a:avLst/>
          </a:prstGeom>
          <a:noFill/>
        </p:spPr>
        <p:txBody>
          <a:bodyPr wrap="square">
            <a:spAutoFit/>
          </a:bodyPr>
          <a:lstStyle/>
          <a:p>
            <a:pPr>
              <a:defRPr/>
            </a:pPr>
            <a:r>
              <a:rPr lang="vi-VN" sz="2400" b="1" dirty="0">
                <a:solidFill>
                  <a:schemeClr val="accent1">
                    <a:lumMod val="75000"/>
                  </a:schemeClr>
                </a:solidFill>
                <a:latin typeface="Times New Roman" panose="02020603050405020304" pitchFamily="18" charset="0"/>
                <a:cs typeface="Times New Roman" panose="02020603050405020304" pitchFamily="18" charset="0"/>
              </a:rPr>
              <a:t>1. Nâng cao nhận thức về vị trí, vai trò của đội ngũ doanh nhân </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br>
            <a:r>
              <a:rPr lang="vi-VN" sz="2400" b="1" dirty="0" smtClean="0">
                <a:solidFill>
                  <a:schemeClr val="accent1">
                    <a:lumMod val="75000"/>
                  </a:schemeClr>
                </a:solidFill>
                <a:latin typeface="Times New Roman" panose="02020603050405020304" pitchFamily="18" charset="0"/>
                <a:cs typeface="Times New Roman" panose="02020603050405020304" pitchFamily="18" charset="0"/>
              </a:rPr>
              <a:t>trong </a:t>
            </a:r>
            <a:r>
              <a:rPr lang="vi-VN" sz="2400" b="1" dirty="0">
                <a:solidFill>
                  <a:schemeClr val="accent1">
                    <a:lumMod val="75000"/>
                  </a:schemeClr>
                </a:solidFill>
                <a:latin typeface="Times New Roman" panose="02020603050405020304" pitchFamily="18" charset="0"/>
                <a:cs typeface="Times New Roman" panose="02020603050405020304" pitchFamily="18" charset="0"/>
              </a:rPr>
              <a:t>thực hiện các mục tiêu phát triển của đất </a:t>
            </a:r>
            <a:r>
              <a:rPr lang="vi-VN" sz="2400" b="1" dirty="0" smtClean="0">
                <a:solidFill>
                  <a:schemeClr val="accent1">
                    <a:lumMod val="75000"/>
                  </a:schemeClr>
                </a:solidFill>
                <a:latin typeface="Times New Roman" panose="02020603050405020304" pitchFamily="18" charset="0"/>
                <a:cs typeface="Times New Roman" panose="02020603050405020304" pitchFamily="18" charset="0"/>
              </a:rPr>
              <a:t>nước</a:t>
            </a:r>
            <a:endParaRPr lang="en-US" sz="2400" b="1" i="1" dirty="0">
              <a:solidFill>
                <a:srgbClr val="C00000"/>
              </a:solidFill>
              <a:latin typeface="Times New Roman" panose="02020603050405020304" pitchFamily="18" charset="0"/>
              <a:cs typeface="Times New Roman" panose="02020603050405020304" pitchFamily="18" charset="0"/>
            </a:endParaRPr>
          </a:p>
        </p:txBody>
      </p:sp>
      <p:pic>
        <p:nvPicPr>
          <p:cNvPr id="20" name="Picture 19"/>
          <p:cNvPicPr>
            <a:picLocks noChangeAspect="1"/>
          </p:cNvPicPr>
          <p:nvPr/>
        </p:nvPicPr>
        <p:blipFill rotWithShape="1">
          <a:blip r:embed="rId3"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2" name="Picture 1"/>
          <p:cNvPicPr>
            <a:picLocks noChangeAspect="1"/>
          </p:cNvPicPr>
          <p:nvPr/>
        </p:nvPicPr>
        <p:blipFill rotWithShape="1">
          <a:blip r:embed="rId4"/>
          <a:srcRect l="11773" t="16445" r="31710" b="5440"/>
          <a:stretch/>
        </p:blipFill>
        <p:spPr>
          <a:xfrm>
            <a:off x="142564" y="4150372"/>
            <a:ext cx="3383280" cy="2629105"/>
          </a:xfrm>
          <a:prstGeom prst="rect">
            <a:avLst/>
          </a:prstGeom>
        </p:spPr>
      </p:pic>
      <p:sp>
        <p:nvSpPr>
          <p:cNvPr id="10" name="Content Placeholder 9"/>
          <p:cNvSpPr>
            <a:spLocks noGrp="1"/>
          </p:cNvSpPr>
          <p:nvPr>
            <p:ph idx="1"/>
          </p:nvPr>
        </p:nvSpPr>
        <p:spPr>
          <a:xfrm>
            <a:off x="404734" y="1169231"/>
            <a:ext cx="11452486" cy="5157632"/>
          </a:xfrm>
        </p:spPr>
        <p:txBody>
          <a:bodyPr>
            <a:normAutofit/>
          </a:bodyPr>
          <a:lstStyle/>
          <a:p>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L</a:t>
            </a:r>
            <a:r>
              <a:rPr lang="vi-VN" sz="2000" dirty="0">
                <a:solidFill>
                  <a:schemeClr val="accent1">
                    <a:lumMod val="75000"/>
                  </a:schemeClr>
                </a:solidFill>
                <a:latin typeface="Times New Roman" panose="02020603050405020304" pitchFamily="18" charset="0"/>
                <a:cs typeface="Times New Roman" panose="02020603050405020304" pitchFamily="18" charset="0"/>
              </a:rPr>
              <a:t>ãnh đạo, chỉ đạo đẩy mạnh công tác tuyên truyền, vận động, nâng cao nhận thức, trách nhiệm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về</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vị</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trí</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r>
            <a:br>
              <a:rPr lang="en-US" sz="2000" dirty="0" smtClean="0">
                <a:solidFill>
                  <a:schemeClr val="accent1">
                    <a:lumMod val="75000"/>
                  </a:schemeClr>
                </a:solidFill>
                <a:latin typeface="Times New Roman" panose="02020603050405020304" pitchFamily="18" charset="0"/>
                <a:cs typeface="Times New Roman" panose="02020603050405020304" pitchFamily="18" charset="0"/>
              </a:rPr>
            </a:b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vai</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trò</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quan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trọng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của</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đội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ngũ</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trong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quá</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trình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mục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tiêu</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phát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triển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đất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nước</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p>
          <a:p>
            <a:r>
              <a:rPr lang="vi-VN" sz="2000" dirty="0">
                <a:solidFill>
                  <a:schemeClr val="accent1">
                    <a:lumMod val="75000"/>
                  </a:schemeClr>
                </a:solidFill>
                <a:latin typeface="Times New Roman" panose="02020603050405020304" pitchFamily="18" charset="0"/>
                <a:cs typeface="Times New Roman" panose="02020603050405020304" pitchFamily="18" charset="0"/>
              </a:rPr>
              <a:t>Xây dựng chuyên trang, chuyên mục riêng trên Tạp chí Diễn đàn Doanh nghiệp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để </a:t>
            </a:r>
            <a:r>
              <a:rPr lang="vi-VN" sz="2000" dirty="0">
                <a:solidFill>
                  <a:schemeClr val="accent1">
                    <a:lumMod val="75000"/>
                  </a:schemeClr>
                </a:solidFill>
                <a:latin typeface="Times New Roman" panose="02020603050405020304" pitchFamily="18" charset="0"/>
                <a:cs typeface="Times New Roman" panose="02020603050405020304" pitchFamily="18" charset="0"/>
              </a:rPr>
              <a:t>tuyên truyền, vận động nâng cao nhận thức của đội ngũ doanh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nhân</a:t>
            </a: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Tiếp</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tục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tổ</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chương trình trao tặng danh hiệu Doanh nhân Việt Nam tiêu biểu, Nữ Doanh nhân Việt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Nam </a:t>
            </a:r>
            <a:r>
              <a:rPr lang="vi-VN" sz="2000" dirty="0">
                <a:solidFill>
                  <a:schemeClr val="accent1">
                    <a:lumMod val="75000"/>
                  </a:schemeClr>
                </a:solidFill>
                <a:latin typeface="Times New Roman" panose="02020603050405020304" pitchFamily="18" charset="0"/>
                <a:cs typeface="Times New Roman" panose="02020603050405020304" pitchFamily="18" charset="0"/>
              </a:rPr>
              <a:t>tiêu biểu - Cúp Bông Hồng vàng, công bố Doanh nghiệp bền vững tại Việt Nam</a:t>
            </a:r>
            <a:r>
              <a:rPr lang="en-US" sz="2000" dirty="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T</a:t>
            </a:r>
            <a:r>
              <a:rPr lang="vi-VN" sz="2000" dirty="0">
                <a:solidFill>
                  <a:schemeClr val="accent1">
                    <a:lumMod val="75000"/>
                  </a:schemeClr>
                </a:solidFill>
                <a:latin typeface="Times New Roman" panose="02020603050405020304" pitchFamily="18" charset="0"/>
                <a:cs typeface="Times New Roman" panose="02020603050405020304" pitchFamily="18" charset="0"/>
              </a:rPr>
              <a:t>riển khai Chương trình phối hợp công tác giữa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Ban </a:t>
            </a:r>
            <a:r>
              <a:rPr lang="vi-VN" sz="2000" dirty="0">
                <a:solidFill>
                  <a:schemeClr val="accent1">
                    <a:lumMod val="75000"/>
                  </a:schemeClr>
                </a:solidFill>
                <a:latin typeface="Times New Roman" panose="02020603050405020304" pitchFamily="18" charset="0"/>
                <a:cs typeface="Times New Roman" panose="02020603050405020304" pitchFamily="18" charset="0"/>
              </a:rPr>
              <a:t>Tuyên giáo Trung ương, Bộ Thông tin và </a:t>
            </a:r>
            <a:r>
              <a:rPr lang="en-US" sz="2000" dirty="0">
                <a:solidFill>
                  <a:schemeClr val="accent1">
                    <a:lumMod val="75000"/>
                  </a:schemeClr>
                </a:solidFill>
                <a:latin typeface="Times New Roman" panose="02020603050405020304" pitchFamily="18" charset="0"/>
                <a:cs typeface="Times New Roman" panose="02020603050405020304" pitchFamily="18" charset="0"/>
              </a:rPr>
              <a:t/>
            </a:r>
            <a:br>
              <a:rPr lang="en-US" sz="2000" dirty="0">
                <a:solidFill>
                  <a:schemeClr val="accent1">
                    <a:lumMod val="75000"/>
                  </a:schemeClr>
                </a:solidFill>
                <a:latin typeface="Times New Roman" panose="02020603050405020304" pitchFamily="18" charset="0"/>
                <a:cs typeface="Times New Roman" panose="02020603050405020304" pitchFamily="18" charset="0"/>
              </a:rPr>
            </a:br>
            <a:r>
              <a:rPr lang="vi-VN" sz="2000" dirty="0">
                <a:solidFill>
                  <a:schemeClr val="accent1">
                    <a:lumMod val="75000"/>
                  </a:schemeClr>
                </a:solidFill>
                <a:latin typeface="Times New Roman" panose="02020603050405020304" pitchFamily="18" charset="0"/>
                <a:cs typeface="Times New Roman" panose="02020603050405020304" pitchFamily="18" charset="0"/>
              </a:rPr>
              <a:t>Truyền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thông</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VCCI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và </a:t>
            </a:r>
            <a:r>
              <a:rPr lang="vi-VN" sz="2000" dirty="0">
                <a:solidFill>
                  <a:schemeClr val="accent1">
                    <a:lumMod val="75000"/>
                  </a:schemeClr>
                </a:solidFill>
                <a:latin typeface="Times New Roman" panose="02020603050405020304" pitchFamily="18" charset="0"/>
                <a:cs typeface="Times New Roman" panose="02020603050405020304" pitchFamily="18" charset="0"/>
              </a:rPr>
              <a:t>Hội Nhà báo Việt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Nam</a:t>
            </a: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r>
              <a:rPr lang="en-US" sz="2000" b="1"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b="1" dirty="0" smtClean="0">
              <a:solidFill>
                <a:schemeClr val="accent1">
                  <a:lumMod val="75000"/>
                </a:schemeClr>
              </a:solidFill>
            </a:endParaRPr>
          </a:p>
          <a:p>
            <a:pPr marL="0" indent="0">
              <a:buNone/>
            </a:pP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026" name="Picture 2" descr="g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2584" y="4126079"/>
            <a:ext cx="3761702" cy="26049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nh danh 60 doanh nhân Việt Nam tiêu biểu năm 2022 | Báo Dân trí"/>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599542" y="4140320"/>
            <a:ext cx="4359759" cy="2612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389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310" y="138574"/>
            <a:ext cx="10556569" cy="1126088"/>
          </a:xfrm>
        </p:spPr>
        <p:txBody>
          <a:bodyPr>
            <a:noAutofit/>
          </a:bodyPr>
          <a:lstStyle/>
          <a:p>
            <a:pPr algn="just">
              <a:lnSpc>
                <a:spcPts val="2800"/>
              </a:lnSpc>
            </a:pP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2. </a:t>
            </a:r>
            <a:r>
              <a:rPr lang="vi-VN" sz="2400" b="1" dirty="0">
                <a:solidFill>
                  <a:schemeClr val="accent1">
                    <a:lumMod val="75000"/>
                  </a:schemeClr>
                </a:solidFill>
                <a:latin typeface="Times New Roman" panose="02020603050405020304" pitchFamily="18" charset="0"/>
                <a:cs typeface="Times New Roman" panose="02020603050405020304" pitchFamily="18" charset="0"/>
              </a:rPr>
              <a:t>Chủ động, tích cực tham gia xây dựng, hoàn thiện chính sách pháp luật và tạo môi trường đầu tư, kinh doanh thuận lợi, an toàn, bình đẳng cho doanh nhân, doanh nghiệp phát triển và cống </a:t>
            </a:r>
            <a:r>
              <a:rPr lang="vi-VN" sz="2400" b="1" dirty="0" smtClean="0">
                <a:solidFill>
                  <a:schemeClr val="accent1">
                    <a:lumMod val="75000"/>
                  </a:schemeClr>
                </a:solidFill>
                <a:latin typeface="Times New Roman" panose="02020603050405020304" pitchFamily="18" charset="0"/>
                <a:cs typeface="Times New Roman" panose="02020603050405020304" pitchFamily="18" charset="0"/>
              </a:rPr>
              <a:t>hiến</a:t>
            </a:r>
            <a:endParaRPr lang="en-US" sz="2400" b="1" i="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80091" y="1799446"/>
            <a:ext cx="8221468" cy="5116610"/>
          </a:xfrm>
        </p:spPr>
        <p:txBody>
          <a:bodyPr>
            <a:noAutofit/>
          </a:bodyPr>
          <a:lstStyle/>
          <a:p>
            <a:pPr marL="0" indent="0" algn="just">
              <a:lnSpc>
                <a:spcPts val="26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Nâng </a:t>
            </a:r>
            <a:r>
              <a:rPr lang="vi-VN" sz="2000" dirty="0">
                <a:solidFill>
                  <a:schemeClr val="accent1">
                    <a:lumMod val="75000"/>
                  </a:schemeClr>
                </a:solidFill>
                <a:latin typeface="Times New Roman" panose="02020603050405020304" pitchFamily="18" charset="0"/>
                <a:cs typeface="Times New Roman" panose="02020603050405020304" pitchFamily="18" charset="0"/>
              </a:rPr>
              <a:t>cao chất lượng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góp </a:t>
            </a:r>
            <a:r>
              <a:rPr lang="vi-VN" sz="2000" dirty="0">
                <a:solidFill>
                  <a:schemeClr val="accent1">
                    <a:lumMod val="75000"/>
                  </a:schemeClr>
                </a:solidFill>
                <a:latin typeface="Times New Roman" panose="02020603050405020304" pitchFamily="18" charset="0"/>
                <a:cs typeface="Times New Roman" panose="02020603050405020304" pitchFamily="18" charset="0"/>
              </a:rPr>
              <a:t>ý xây dựng, hoàn thiện chính sách, pháp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luật</a:t>
            </a: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6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Tiếp </a:t>
            </a:r>
            <a:r>
              <a:rPr lang="vi-VN" sz="2000" dirty="0">
                <a:solidFill>
                  <a:schemeClr val="accent1">
                    <a:lumMod val="75000"/>
                  </a:schemeClr>
                </a:solidFill>
                <a:latin typeface="Times New Roman" panose="02020603050405020304" pitchFamily="18" charset="0"/>
                <a:cs typeface="Times New Roman" panose="02020603050405020304" pitchFamily="18" charset="0"/>
              </a:rPr>
              <a:t>tục tổ chức các hội nghị đối thoại chính sách giữa Chính phủ, các bộ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ngành</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và </a:t>
            </a:r>
            <a:r>
              <a:rPr lang="vi-VN" sz="2000" dirty="0">
                <a:solidFill>
                  <a:schemeClr val="accent1">
                    <a:lumMod val="75000"/>
                  </a:schemeClr>
                </a:solidFill>
                <a:latin typeface="Times New Roman" panose="02020603050405020304" pitchFamily="18" charset="0"/>
                <a:cs typeface="Times New Roman" panose="02020603050405020304" pitchFamily="18" charset="0"/>
              </a:rPr>
              <a:t>chính quyền địa phương với đội ngũ doanh nhân, cộng đồng </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DN;</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6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Thường xuyên tổng hợp các kiến nghị, khó khăn, vướng mắc của </a:t>
            </a:r>
            <a:r>
              <a:rPr lang="en-US" sz="2000" dirty="0">
                <a:solidFill>
                  <a:schemeClr val="accent1">
                    <a:lumMod val="75000"/>
                  </a:schemeClr>
                </a:solidFill>
                <a:latin typeface="Times New Roman" panose="02020603050405020304" pitchFamily="18" charset="0"/>
                <a:cs typeface="Times New Roman" panose="02020603050405020304" pitchFamily="18" charset="0"/>
              </a:rPr>
              <a:t>DN </a:t>
            </a:r>
            <a:r>
              <a:rPr lang="vi-VN" sz="2000" dirty="0">
                <a:solidFill>
                  <a:schemeClr val="accent1">
                    <a:lumMod val="75000"/>
                  </a:schemeClr>
                </a:solidFill>
                <a:latin typeface="Times New Roman" panose="02020603050405020304" pitchFamily="18" charset="0"/>
                <a:cs typeface="Times New Roman" panose="02020603050405020304" pitchFamily="18" charset="0"/>
              </a:rPr>
              <a:t>chuyển tới các cơ quan quản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lý</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định kỳ hàng quý báo cáo Thủ tướng Chính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phủ</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6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Đẩy mạnh thực hiện các nghiên cứu rà soát các chính sách pháp luật liên quan tới </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DN </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6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Tổ chức khảo sát đánh giá việc thực thi chính sách quan trọng liên quan đến doanh nhân, </a:t>
            </a:r>
            <a:r>
              <a:rPr lang="en-US" sz="2000" dirty="0">
                <a:solidFill>
                  <a:schemeClr val="accent1">
                    <a:lumMod val="75000"/>
                  </a:schemeClr>
                </a:solidFill>
                <a:latin typeface="Times New Roman" panose="02020603050405020304" pitchFamily="18" charset="0"/>
                <a:cs typeface="Times New Roman" panose="02020603050405020304" pitchFamily="18" charset="0"/>
              </a:rPr>
              <a:t>DN</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ts val="26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423633" y="1252025"/>
            <a:ext cx="11155680" cy="485518"/>
          </a:xfrm>
          <a:prstGeom prst="rect">
            <a:avLst/>
          </a:prstGeom>
        </p:spPr>
        <p:txBody>
          <a:bodyPr wrap="square">
            <a:spAutoFit/>
          </a:bodyPr>
          <a:lstStyle/>
          <a:p>
            <a:pPr algn="just">
              <a:lnSpc>
                <a:spcPts val="3400"/>
              </a:lnSpc>
              <a:spcBef>
                <a:spcPts val="600"/>
              </a:spcBef>
              <a:spcAft>
                <a:spcPts val="600"/>
              </a:spcAft>
            </a:pP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Về</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tham</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gia</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xây</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dựng</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hoàn</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thiện</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chính</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sách</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9" name="Picture 8"/>
          <p:cNvPicPr>
            <a:picLocks noChangeAspect="1"/>
          </p:cNvPicPr>
          <p:nvPr/>
        </p:nvPicPr>
        <p:blipFill rotWithShape="1">
          <a:blip r:embed="rId3"/>
          <a:srcRect t="12129" r="3524" b="10667"/>
          <a:stretch/>
        </p:blipFill>
        <p:spPr>
          <a:xfrm>
            <a:off x="8781143" y="1342272"/>
            <a:ext cx="3309257" cy="1792814"/>
          </a:xfrm>
          <a:prstGeom prst="rect">
            <a:avLst/>
          </a:prstGeom>
        </p:spPr>
      </p:pic>
      <p:pic>
        <p:nvPicPr>
          <p:cNvPr id="12" name="Picture 11"/>
          <p:cNvPicPr>
            <a:picLocks noChangeAspect="1"/>
          </p:cNvPicPr>
          <p:nvPr/>
        </p:nvPicPr>
        <p:blipFill rotWithShape="1">
          <a:blip r:embed="rId4"/>
          <a:srcRect l="47936" t="24311" r="26336" b="23358"/>
          <a:stretch/>
        </p:blipFill>
        <p:spPr>
          <a:xfrm>
            <a:off x="8949310" y="3179807"/>
            <a:ext cx="3033589" cy="3468965"/>
          </a:xfrm>
          <a:prstGeom prst="rect">
            <a:avLst/>
          </a:prstGeom>
        </p:spPr>
      </p:pic>
      <p:pic>
        <p:nvPicPr>
          <p:cNvPr id="13" name="Picture 12"/>
          <p:cNvPicPr>
            <a:picLocks noChangeAspect="1"/>
          </p:cNvPicPr>
          <p:nvPr/>
        </p:nvPicPr>
        <p:blipFill rotWithShape="1">
          <a:blip r:embed="rId5"/>
          <a:srcRect l="7674" t="16050" r="7754" b="31226"/>
          <a:stretch/>
        </p:blipFill>
        <p:spPr>
          <a:xfrm>
            <a:off x="3118605" y="5018694"/>
            <a:ext cx="4731656" cy="1839306"/>
          </a:xfrm>
          <a:prstGeom prst="rect">
            <a:avLst/>
          </a:prstGeom>
        </p:spPr>
      </p:pic>
    </p:spTree>
    <p:extLst>
      <p:ext uri="{BB962C8B-B14F-4D97-AF65-F5344CB8AC3E}">
        <p14:creationId xmlns:p14="http://schemas.microsoft.com/office/powerpoint/2010/main" val="153220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310" y="154072"/>
            <a:ext cx="10556569" cy="1126088"/>
          </a:xfrm>
        </p:spPr>
        <p:txBody>
          <a:bodyPr>
            <a:noAutofit/>
          </a:bodyPr>
          <a:lstStyle/>
          <a:p>
            <a:pPr algn="just">
              <a:lnSpc>
                <a:spcPts val="2800"/>
              </a:lnSpc>
            </a:pP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2. </a:t>
            </a:r>
            <a:r>
              <a:rPr lang="vi-VN" sz="2400" b="1" dirty="0">
                <a:solidFill>
                  <a:schemeClr val="accent1">
                    <a:lumMod val="75000"/>
                  </a:schemeClr>
                </a:solidFill>
                <a:latin typeface="Times New Roman" panose="02020603050405020304" pitchFamily="18" charset="0"/>
                <a:cs typeface="Times New Roman" panose="02020603050405020304" pitchFamily="18" charset="0"/>
              </a:rPr>
              <a:t>Chủ động, tích cực tham gia xây dựng, hoàn thiện chính sách pháp luật và tạo môi trường đầu tư, kinh doanh thuận lợi, an toàn, bình đẳng cho doanh nhân, doanh nghiệp phát triển và cống </a:t>
            </a:r>
            <a:r>
              <a:rPr lang="vi-VN" sz="2400" b="1" dirty="0" smtClean="0">
                <a:solidFill>
                  <a:schemeClr val="accent1">
                    <a:lumMod val="75000"/>
                  </a:schemeClr>
                </a:solidFill>
                <a:latin typeface="Times New Roman" panose="02020603050405020304" pitchFamily="18" charset="0"/>
                <a:cs typeface="Times New Roman" panose="02020603050405020304" pitchFamily="18" charset="0"/>
              </a:rPr>
              <a:t>hiến</a:t>
            </a:r>
            <a:endParaRPr lang="en-US" sz="2400" b="1" i="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68650" y="1812308"/>
            <a:ext cx="11768367" cy="4470725"/>
          </a:xfrm>
        </p:spPr>
        <p:txBody>
          <a:bodyPr>
            <a:noAutofit/>
          </a:bodyPr>
          <a:lstStyle/>
          <a:p>
            <a:pPr marL="0" indent="0" algn="just">
              <a:lnSpc>
                <a:spcPts val="25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Tiếp tục triển khai nghiên cứu, xây dựng báo cáo </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PCI,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đẩy</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mạnh triển khai nghiên cứu, xây dựng và công bố và Chỉ số Xanh cấp tỉnh (PGI)</a:t>
            </a:r>
            <a:r>
              <a:rPr lang="en-US" sz="2000" dirty="0">
                <a:solidFill>
                  <a:schemeClr val="accent1">
                    <a:lumMod val="75000"/>
                  </a:schemeClr>
                </a:solidFill>
                <a:latin typeface="Times New Roman" panose="02020603050405020304" pitchFamily="18" charset="0"/>
                <a:cs typeface="Times New Roman" panose="02020603050405020304" pitchFamily="18" charset="0"/>
              </a:rPr>
              <a:t>;</a:t>
            </a:r>
            <a:r>
              <a:rPr lang="vi-VN" sz="2000" dirty="0">
                <a:solidFill>
                  <a:schemeClr val="accent1">
                    <a:lumMod val="75000"/>
                  </a:schemeClr>
                </a:solidFill>
                <a:latin typeface="Times New Roman" panose="02020603050405020304" pitchFamily="18" charset="0"/>
                <a:cs typeface="Times New Roman" panose="02020603050405020304" pitchFamily="18" charset="0"/>
              </a:rPr>
              <a:t> </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5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Tiếp tục phối hợp triển khai thực hiện các chương trình đánh giá mức độ hài lòng của </a:t>
            </a:r>
            <a:r>
              <a:rPr lang="en-US" sz="2000" dirty="0">
                <a:solidFill>
                  <a:schemeClr val="accent1">
                    <a:lumMod val="75000"/>
                  </a:schemeClr>
                </a:solidFill>
                <a:latin typeface="Times New Roman" panose="02020603050405020304" pitchFamily="18" charset="0"/>
                <a:cs typeface="Times New Roman" panose="02020603050405020304" pitchFamily="18" charset="0"/>
              </a:rPr>
              <a:t>DN</a:t>
            </a:r>
            <a:r>
              <a:rPr lang="vi-VN" sz="2000" dirty="0">
                <a:solidFill>
                  <a:schemeClr val="accent1">
                    <a:lumMod val="75000"/>
                  </a:schemeClr>
                </a:solidFill>
                <a:latin typeface="Times New Roman" panose="02020603050405020304" pitchFamily="18" charset="0"/>
                <a:cs typeface="Times New Roman" panose="02020603050405020304" pitchFamily="18" charset="0"/>
              </a:rPr>
              <a:t> về cải cách </a:t>
            </a:r>
            <a:r>
              <a:rPr lang="en-US" sz="2000" dirty="0">
                <a:solidFill>
                  <a:schemeClr val="accent1">
                    <a:lumMod val="75000"/>
                  </a:schemeClr>
                </a:solidFill>
                <a:latin typeface="Times New Roman" panose="02020603050405020304" pitchFamily="18" charset="0"/>
                <a:cs typeface="Times New Roman" panose="02020603050405020304" pitchFamily="18" charset="0"/>
              </a:rPr>
              <a:t>TTHC</a:t>
            </a:r>
            <a:r>
              <a:rPr lang="vi-VN" sz="2000" dirty="0">
                <a:solidFill>
                  <a:schemeClr val="accent1">
                    <a:lumMod val="75000"/>
                  </a:schemeClr>
                </a:solidFill>
                <a:latin typeface="Times New Roman" panose="02020603050405020304" pitchFamily="18" charset="0"/>
                <a:cs typeface="Times New Roman" panose="02020603050405020304" pitchFamily="18" charset="0"/>
              </a:rPr>
              <a:t> cấp bộ, ngành và địa phương</a:t>
            </a:r>
            <a:r>
              <a:rPr lang="en-US" sz="2000" dirty="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ts val="25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Tổ chức các hội nghị, hội thảo cấp vùng và cấp tỉnh về cải thiện </a:t>
            </a:r>
            <a:r>
              <a:rPr lang="en-US" sz="2000" dirty="0">
                <a:solidFill>
                  <a:schemeClr val="accent1">
                    <a:lumMod val="75000"/>
                  </a:schemeClr>
                </a:solidFill>
                <a:latin typeface="Times New Roman" panose="02020603050405020304" pitchFamily="18" charset="0"/>
                <a:cs typeface="Times New Roman" panose="02020603050405020304" pitchFamily="18" charset="0"/>
              </a:rPr>
              <a:t>MTKD </a:t>
            </a:r>
            <a:r>
              <a:rPr lang="vi-VN" sz="2000" dirty="0">
                <a:solidFill>
                  <a:schemeClr val="accent1">
                    <a:lumMod val="75000"/>
                  </a:schemeClr>
                </a:solidFill>
                <a:latin typeface="Times New Roman" panose="02020603050405020304" pitchFamily="18" charset="0"/>
                <a:cs typeface="Times New Roman" panose="02020603050405020304" pitchFamily="18" charset="0"/>
              </a:rPr>
              <a:t>và nâng cao chất lượng quản trị môi trường</a:t>
            </a:r>
            <a:r>
              <a:rPr lang="en-US" sz="2000" dirty="0">
                <a:solidFill>
                  <a:schemeClr val="accent1">
                    <a:lumMod val="75000"/>
                  </a:schemeClr>
                </a:solidFill>
                <a:latin typeface="Times New Roman" panose="02020603050405020304" pitchFamily="18" charset="0"/>
                <a:cs typeface="Times New Roman" panose="02020603050405020304" pitchFamily="18" charset="0"/>
              </a:rPr>
              <a:t>;</a:t>
            </a:r>
            <a:r>
              <a:rPr lang="vi-VN" sz="2000" dirty="0">
                <a:solidFill>
                  <a:schemeClr val="accent1">
                    <a:lumMod val="75000"/>
                  </a:schemeClr>
                </a:solidFill>
                <a:latin typeface="Times New Roman" panose="02020603050405020304" pitchFamily="18" charset="0"/>
                <a:cs typeface="Times New Roman" panose="02020603050405020304" pitchFamily="18" charset="0"/>
              </a:rPr>
              <a:t> </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5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vi-VN" sz="2000" dirty="0">
                <a:solidFill>
                  <a:schemeClr val="accent1">
                    <a:lumMod val="75000"/>
                  </a:schemeClr>
                </a:solidFill>
                <a:latin typeface="Times New Roman" panose="02020603050405020304" pitchFamily="18" charset="0"/>
                <a:cs typeface="Times New Roman" panose="02020603050405020304" pitchFamily="18" charset="0"/>
              </a:rPr>
              <a:t>Xây dựng bộ chỉ số để khảo sát đánh giá môi trường truyền thông báo chí thúc đẩy phát triển doanh nhân, </a:t>
            </a:r>
            <a:r>
              <a:rPr lang="en-US" sz="2000" dirty="0">
                <a:solidFill>
                  <a:schemeClr val="accent1">
                    <a:lumMod val="75000"/>
                  </a:schemeClr>
                </a:solidFill>
                <a:latin typeface="Times New Roman" panose="02020603050405020304" pitchFamily="18" charset="0"/>
                <a:cs typeface="Times New Roman" panose="02020603050405020304" pitchFamily="18" charset="0"/>
              </a:rPr>
              <a:t>DN;</a:t>
            </a:r>
          </a:p>
          <a:p>
            <a:pPr marL="0" indent="0" algn="just">
              <a:lnSpc>
                <a:spcPts val="25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423633" y="1252025"/>
            <a:ext cx="11155680" cy="485518"/>
          </a:xfrm>
          <a:prstGeom prst="rect">
            <a:avLst/>
          </a:prstGeom>
        </p:spPr>
        <p:txBody>
          <a:bodyPr wrap="square">
            <a:spAutoFit/>
          </a:bodyPr>
          <a:lstStyle/>
          <a:p>
            <a:pPr algn="just">
              <a:lnSpc>
                <a:spcPts val="3400"/>
              </a:lnSpc>
              <a:spcBef>
                <a:spcPts val="600"/>
              </a:spcBef>
              <a:spcAft>
                <a:spcPts val="600"/>
              </a:spcAft>
            </a:pP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Về</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tạo</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môi</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trường</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đầu</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tư</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kinh</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thuận</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cs typeface="Times New Roman" panose="02020603050405020304" pitchFamily="18" charset="0"/>
              </a:rPr>
              <a:t>lợi</a:t>
            </a:r>
            <a:r>
              <a:rPr lang="en-US" sz="2200" b="1" i="1" dirty="0">
                <a:solidFill>
                  <a:schemeClr val="accent1">
                    <a:lumMod val="75000"/>
                  </a:schemeClr>
                </a:solidFill>
                <a:latin typeface="Times New Roman" panose="02020603050405020304" pitchFamily="18" charset="0"/>
                <a:cs typeface="Times New Roman" panose="02020603050405020304" pitchFamily="18" charset="0"/>
              </a:rPr>
              <a:t>…: </a:t>
            </a:r>
          </a:p>
        </p:txBody>
      </p:sp>
      <p:pic>
        <p:nvPicPr>
          <p:cNvPr id="2050" name="Picture 2" descr="Lễ Công Bố Pgi 2023"/>
          <p:cNvPicPr>
            <a:picLocks noChangeAspect="1" noChangeArrowheads="1"/>
          </p:cNvPicPr>
          <p:nvPr/>
        </p:nvPicPr>
        <p:blipFill rotWithShape="1">
          <a:blip r:embed="rId2">
            <a:extLst>
              <a:ext uri="{28A0092B-C50C-407E-A947-70E740481C1C}">
                <a14:useLocalDpi xmlns:a14="http://schemas.microsoft.com/office/drawing/2010/main" val="0"/>
              </a:ext>
            </a:extLst>
          </a:blip>
          <a:srcRect l="60318" t="3012"/>
          <a:stretch/>
        </p:blipFill>
        <p:spPr bwMode="auto">
          <a:xfrm>
            <a:off x="4419713" y="4680489"/>
            <a:ext cx="3324273" cy="20312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2052" name="Picture 4" descr="Thứ trưởng Vũ Thị Mai tham gia chủ trì hội nghị Công bố Báo cáo “Đánh giá mức độ hài lòng của DN và thời gian thực hiện thủ tục hành chính qua NSW”. Nguồn: chinhphu.v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9746"/>
          <a:stretch/>
        </p:blipFill>
        <p:spPr bwMode="auto">
          <a:xfrm>
            <a:off x="8245098" y="4625707"/>
            <a:ext cx="3807418" cy="2061811"/>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ews - Trung tâm hành chính công tỉnh - Cổng thông tin điện tử tỉnh Bắc Ninh"/>
          <p:cNvPicPr>
            <a:picLocks noChangeAspect="1" noChangeArrowheads="1"/>
          </p:cNvPicPr>
          <p:nvPr/>
        </p:nvPicPr>
        <p:blipFill rotWithShape="1">
          <a:blip r:embed="rId5">
            <a:extLst>
              <a:ext uri="{28A0092B-C50C-407E-A947-70E740481C1C}">
                <a14:useLocalDpi xmlns:a14="http://schemas.microsoft.com/office/drawing/2010/main" val="0"/>
              </a:ext>
            </a:extLst>
          </a:blip>
          <a:srcRect l="17030" t="15468" r="15869" b="23523"/>
          <a:stretch/>
        </p:blipFill>
        <p:spPr bwMode="auto">
          <a:xfrm>
            <a:off x="232475" y="4728229"/>
            <a:ext cx="3642102" cy="19670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959458" y="4726983"/>
            <a:ext cx="1208867" cy="49594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79744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705" y="98476"/>
            <a:ext cx="10577213" cy="970670"/>
          </a:xfrm>
        </p:spPr>
        <p:txBody>
          <a:bodyPr>
            <a:noAutofit/>
          </a:bodyPr>
          <a:lstStyle/>
          <a:p>
            <a:pPr algn="just">
              <a:lnSpc>
                <a:spcPts val="2800"/>
              </a:lnSpc>
            </a:pPr>
            <a:r>
              <a:rPr lang="vi-VN" sz="2400" b="1" dirty="0" smtClean="0">
                <a:solidFill>
                  <a:schemeClr val="accent1">
                    <a:lumMod val="75000"/>
                  </a:schemeClr>
                </a:solidFill>
                <a:latin typeface="Times New Roman" panose="02020603050405020304" pitchFamily="18" charset="0"/>
                <a:cs typeface="Times New Roman" panose="02020603050405020304" pitchFamily="18" charset="0"/>
              </a:rPr>
              <a:t>3. Phát triển đội ngũ doanh nhân lớn mạnh ngang tầm mục tiêu, nhiệm vụ phát triển đất nước trong thời kỳ mới</a:t>
            </a:r>
            <a:endParaRPr lang="en-US" sz="2400" b="1" i="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37367" y="1501257"/>
            <a:ext cx="7272301" cy="4932109"/>
          </a:xfrm>
        </p:spPr>
        <p:txBody>
          <a:bodyPr>
            <a:noAutofit/>
          </a:bodyPr>
          <a:lstStyle/>
          <a:p>
            <a:pPr algn="just">
              <a:lnSpc>
                <a:spcPts val="2600"/>
              </a:lnSpc>
              <a:spcBef>
                <a:spcPts val="300"/>
              </a:spcBef>
              <a:spcAft>
                <a:spcPts val="300"/>
              </a:spcAft>
              <a:buFontTx/>
              <a:buChar char="-"/>
            </a:pP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Tích </a:t>
            </a:r>
            <a:r>
              <a:rPr lang="vi-VN" sz="2000" dirty="0">
                <a:solidFill>
                  <a:schemeClr val="accent1">
                    <a:lumMod val="75000"/>
                  </a:schemeClr>
                </a:solidFill>
                <a:latin typeface="Times New Roman" panose="02020603050405020304" pitchFamily="18" charset="0"/>
                <a:cs typeface="Times New Roman" panose="02020603050405020304" pitchFamily="18" charset="0"/>
              </a:rPr>
              <a:t>cực tham gia xây dựng và triển khai Chương trình </a:t>
            </a:r>
            <a:r>
              <a:rPr lang="en-US" sz="2000" dirty="0">
                <a:solidFill>
                  <a:schemeClr val="accent1">
                    <a:lumMod val="75000"/>
                  </a:schemeClr>
                </a:solidFill>
                <a:latin typeface="Times New Roman" panose="02020603050405020304" pitchFamily="18" charset="0"/>
                <a:cs typeface="Times New Roman" panose="02020603050405020304" pitchFamily="18" charset="0"/>
              </a:rPr>
              <a:t>QG </a:t>
            </a:r>
            <a:r>
              <a:rPr lang="vi-VN" sz="2000" dirty="0">
                <a:solidFill>
                  <a:schemeClr val="accent1">
                    <a:lumMod val="75000"/>
                  </a:schemeClr>
                </a:solidFill>
                <a:latin typeface="Times New Roman" panose="02020603050405020304" pitchFamily="18" charset="0"/>
                <a:cs typeface="Times New Roman" panose="02020603050405020304" pitchFamily="18" charset="0"/>
              </a:rPr>
              <a:t>của Chính phủ về đào tạo, bồi dưỡng doanh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p>
          <a:p>
            <a:pPr algn="just">
              <a:lnSpc>
                <a:spcPts val="2600"/>
              </a:lnSpc>
              <a:spcBef>
                <a:spcPts val="300"/>
              </a:spcBef>
              <a:spcAft>
                <a:spcPts val="300"/>
              </a:spcAft>
              <a:buFontTx/>
              <a:buChar char="-"/>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C</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hủ </a:t>
            </a:r>
            <a:r>
              <a:rPr lang="vi-VN" sz="2000" dirty="0">
                <a:solidFill>
                  <a:schemeClr val="accent1">
                    <a:lumMod val="75000"/>
                  </a:schemeClr>
                </a:solidFill>
                <a:latin typeface="Times New Roman" panose="02020603050405020304" pitchFamily="18" charset="0"/>
                <a:cs typeface="Times New Roman" panose="02020603050405020304" pitchFamily="18" charset="0"/>
              </a:rPr>
              <a:t>động xây dựng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triển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khai</a:t>
            </a:r>
            <a:r>
              <a:rPr lang="en-US" sz="2000" dirty="0">
                <a:solidFill>
                  <a:schemeClr val="accent1">
                    <a:lumMod val="75000"/>
                  </a:schemeClr>
                </a:solidFill>
                <a:latin typeface="Times New Roman" panose="02020603050405020304" pitchFamily="18" charset="0"/>
                <a:cs typeface="Times New Roman" panose="02020603050405020304" pitchFamily="18" charset="0"/>
              </a:rPr>
              <a:t> c</a:t>
            </a:r>
            <a:r>
              <a:rPr lang="vi-VN" sz="2000" dirty="0">
                <a:solidFill>
                  <a:schemeClr val="accent1">
                    <a:lumMod val="75000"/>
                  </a:schemeClr>
                </a:solidFill>
                <a:latin typeface="Times New Roman" panose="02020603050405020304" pitchFamily="18" charset="0"/>
                <a:cs typeface="Times New Roman" panose="02020603050405020304" pitchFamily="18" charset="0"/>
              </a:rPr>
              <a:t>hương trình đào tạo cấp cao của VCCI liên kết với các đối tác quốc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tế</a:t>
            </a:r>
            <a:r>
              <a:rPr lang="en-US" sz="2000" i="1"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6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Tham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gia</a:t>
            </a:r>
            <a:r>
              <a:rPr lang="en-US" sz="2000" dirty="0">
                <a:solidFill>
                  <a:schemeClr val="accent1">
                    <a:lumMod val="75000"/>
                  </a:schemeClr>
                </a:solidFill>
                <a:latin typeface="Times New Roman" panose="02020603050405020304" pitchFamily="18" charset="0"/>
                <a:cs typeface="Times New Roman" panose="02020603050405020304" pitchFamily="18" charset="0"/>
              </a:rPr>
              <a:t> x</a:t>
            </a:r>
            <a:r>
              <a:rPr lang="vi-VN" sz="2000" dirty="0">
                <a:solidFill>
                  <a:schemeClr val="accent1">
                    <a:lumMod val="75000"/>
                  </a:schemeClr>
                </a:solidFill>
                <a:latin typeface="Times New Roman" panose="02020603050405020304" pitchFamily="18" charset="0"/>
                <a:cs typeface="Times New Roman" panose="02020603050405020304" pitchFamily="18" charset="0"/>
              </a:rPr>
              <a:t>ây dựng, phối hợp triển khai các chương trình đào tạo và phát triển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vi-VN" sz="2000" dirty="0">
                <a:solidFill>
                  <a:schemeClr val="accent1">
                    <a:lumMod val="75000"/>
                  </a:schemeClr>
                </a:solidFill>
                <a:latin typeface="Times New Roman" panose="02020603050405020304" pitchFamily="18" charset="0"/>
                <a:cs typeface="Times New Roman" panose="02020603050405020304" pitchFamily="18" charset="0"/>
              </a:rPr>
              <a:t>cho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vi-VN" sz="2000" dirty="0">
                <a:solidFill>
                  <a:schemeClr val="accent1">
                    <a:lumMod val="75000"/>
                  </a:schemeClr>
                </a:solidFill>
                <a:latin typeface="Times New Roman" panose="02020603050405020304" pitchFamily="18" charset="0"/>
                <a:cs typeface="Times New Roman" panose="02020603050405020304" pitchFamily="18" charset="0"/>
              </a:rPr>
              <a:t> địa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phương</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265" y="1006342"/>
            <a:ext cx="11531600" cy="463204"/>
          </a:xfrm>
          <a:prstGeom prst="rect">
            <a:avLst/>
          </a:prstGeom>
        </p:spPr>
        <p:txBody>
          <a:bodyPr wrap="square">
            <a:spAutoFit/>
          </a:bodyPr>
          <a:lstStyle/>
          <a:p>
            <a:pPr algn="just">
              <a:lnSpc>
                <a:spcPct val="120000"/>
              </a:lnSpc>
              <a:spcBef>
                <a:spcPts val="600"/>
              </a:spcBef>
              <a:spcAft>
                <a:spcPts val="600"/>
              </a:spcAft>
            </a:pP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Hỗ</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trợ</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về</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đào</a:t>
            </a:r>
            <a:r>
              <a:rPr lang="en-US" sz="2200" b="1" i="1" dirty="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tạo</a:t>
            </a:r>
            <a:endParaRPr lang="en-US" sz="2200" b="1" i="1" dirty="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4100" name="Picture 4" descr="Ông Nguyễn Hữu Thập, Chủ tịch Hiệp hội DN tỉnh tham dự Chương trình đào tạo  lãnh đạo cấp cao và kết ..."/>
          <p:cNvPicPr>
            <a:picLocks noChangeAspect="1" noChangeArrowheads="1"/>
          </p:cNvPicPr>
          <p:nvPr/>
        </p:nvPicPr>
        <p:blipFill rotWithShape="1">
          <a:blip r:embed="rId3">
            <a:extLst>
              <a:ext uri="{28A0092B-C50C-407E-A947-70E740481C1C}">
                <a14:useLocalDpi xmlns:a14="http://schemas.microsoft.com/office/drawing/2010/main" val="0"/>
              </a:ext>
            </a:extLst>
          </a:blip>
          <a:srcRect l="6667" t="25118" r="3541" b="3120"/>
          <a:stretch/>
        </p:blipFill>
        <p:spPr bwMode="auto">
          <a:xfrm>
            <a:off x="3597640" y="4002373"/>
            <a:ext cx="4794023" cy="26032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4576" y="4852318"/>
            <a:ext cx="2758191" cy="1200329"/>
          </a:xfrm>
          <a:prstGeom prst="rect">
            <a:avLst/>
          </a:prstGeom>
        </p:spPr>
        <p:txBody>
          <a:bodyPr wrap="square">
            <a:spAutoFit/>
          </a:bodyPr>
          <a:lstStyle/>
          <a:p>
            <a:pPr algn="ctr"/>
            <a:r>
              <a:rPr lang="vi-VN" i="1" dirty="0">
                <a:solidFill>
                  <a:schemeClr val="accent1">
                    <a:lumMod val="75000"/>
                  </a:schemeClr>
                </a:solidFill>
                <a:latin typeface="Times New Roman" panose="02020603050405020304" pitchFamily="18" charset="0"/>
                <a:cs typeface="Times New Roman" panose="02020603050405020304" pitchFamily="18" charset="0"/>
              </a:rPr>
              <a:t>Chương trình đào tạo </a:t>
            </a:r>
            <a:r>
              <a:rPr lang="en-US" i="1" dirty="0" smtClean="0">
                <a:solidFill>
                  <a:schemeClr val="accent1">
                    <a:lumMod val="75000"/>
                  </a:schemeClr>
                </a:solidFill>
                <a:latin typeface="Times New Roman" panose="02020603050405020304" pitchFamily="18" charset="0"/>
                <a:cs typeface="Times New Roman" panose="02020603050405020304" pitchFamily="18" charset="0"/>
              </a:rPr>
              <a:t/>
            </a:r>
            <a:br>
              <a:rPr lang="en-US" i="1" dirty="0" smtClean="0">
                <a:solidFill>
                  <a:schemeClr val="accent1">
                    <a:lumMod val="75000"/>
                  </a:schemeClr>
                </a:solidFill>
                <a:latin typeface="Times New Roman" panose="02020603050405020304" pitchFamily="18" charset="0"/>
                <a:cs typeface="Times New Roman" panose="02020603050405020304" pitchFamily="18" charset="0"/>
              </a:rPr>
            </a:br>
            <a:r>
              <a:rPr lang="vi-VN" i="1" dirty="0" smtClean="0">
                <a:solidFill>
                  <a:schemeClr val="accent1">
                    <a:lumMod val="75000"/>
                  </a:schemeClr>
                </a:solidFill>
                <a:latin typeface="Times New Roman" panose="02020603050405020304" pitchFamily="18" charset="0"/>
                <a:cs typeface="Times New Roman" panose="02020603050405020304" pitchFamily="18" charset="0"/>
              </a:rPr>
              <a:t>lãnh </a:t>
            </a:r>
            <a:r>
              <a:rPr lang="vi-VN" i="1" dirty="0">
                <a:solidFill>
                  <a:schemeClr val="accent1">
                    <a:lumMod val="75000"/>
                  </a:schemeClr>
                </a:solidFill>
                <a:latin typeface="Times New Roman" panose="02020603050405020304" pitchFamily="18" charset="0"/>
                <a:cs typeface="Times New Roman" panose="02020603050405020304" pitchFamily="18" charset="0"/>
              </a:rPr>
              <a:t>đạo cấp cao và kết </a:t>
            </a:r>
            <a:r>
              <a:rPr lang="vi-VN" i="1" dirty="0" smtClean="0">
                <a:solidFill>
                  <a:schemeClr val="accent1">
                    <a:lumMod val="75000"/>
                  </a:schemeClr>
                </a:solidFill>
                <a:latin typeface="Times New Roman" panose="02020603050405020304" pitchFamily="18" charset="0"/>
                <a:cs typeface="Times New Roman" panose="02020603050405020304" pitchFamily="18" charset="0"/>
              </a:rPr>
              <a:t>nối</a:t>
            </a:r>
            <a:r>
              <a:rPr lang="en-US" i="1"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i="1"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i="1" dirty="0">
                <a:solidFill>
                  <a:schemeClr val="accent1">
                    <a:lumMod val="75000"/>
                  </a:schemeClr>
                </a:solidFill>
                <a:latin typeface="Times New Roman" panose="02020603050405020304" pitchFamily="18" charset="0"/>
                <a:cs typeface="Times New Roman" panose="02020603050405020304" pitchFamily="18" charset="0"/>
              </a:rPr>
              <a:t>doanh nghiệp </a:t>
            </a:r>
            <a:r>
              <a:rPr lang="en-US" i="1" dirty="0" smtClean="0">
                <a:solidFill>
                  <a:schemeClr val="accent1">
                    <a:lumMod val="75000"/>
                  </a:schemeClr>
                </a:solidFill>
                <a:latin typeface="Times New Roman" panose="02020603050405020304" pitchFamily="18" charset="0"/>
                <a:cs typeface="Times New Roman" panose="02020603050405020304" pitchFamily="18" charset="0"/>
              </a:rPr>
              <a:t/>
            </a:r>
            <a:br>
              <a:rPr lang="en-US" i="1" dirty="0" smtClean="0">
                <a:solidFill>
                  <a:schemeClr val="accent1">
                    <a:lumMod val="75000"/>
                  </a:schemeClr>
                </a:solidFill>
                <a:latin typeface="Times New Roman" panose="02020603050405020304" pitchFamily="18" charset="0"/>
                <a:cs typeface="Times New Roman" panose="02020603050405020304" pitchFamily="18" charset="0"/>
              </a:rPr>
            </a:br>
            <a:r>
              <a:rPr lang="vi-VN" i="1" dirty="0" smtClean="0">
                <a:solidFill>
                  <a:schemeClr val="accent1">
                    <a:lumMod val="75000"/>
                  </a:schemeClr>
                </a:solidFill>
                <a:latin typeface="Times New Roman" panose="02020603050405020304" pitchFamily="18" charset="0"/>
                <a:cs typeface="Times New Roman" panose="02020603050405020304" pitchFamily="18" charset="0"/>
              </a:rPr>
              <a:t>Việt </a:t>
            </a:r>
            <a:r>
              <a:rPr lang="vi-VN" i="1" dirty="0">
                <a:solidFill>
                  <a:schemeClr val="accent1">
                    <a:lumMod val="75000"/>
                  </a:schemeClr>
                </a:solidFill>
                <a:latin typeface="Times New Roman" panose="02020603050405020304" pitchFamily="18" charset="0"/>
                <a:cs typeface="Times New Roman" panose="02020603050405020304" pitchFamily="18" charset="0"/>
              </a:rPr>
              <a:t>Nam – Đài Loan 2024</a:t>
            </a:r>
          </a:p>
        </p:txBody>
      </p:sp>
      <p:pic>
        <p:nvPicPr>
          <p:cNvPr id="9" name="Picture 8"/>
          <p:cNvPicPr>
            <a:picLocks noChangeAspect="1"/>
          </p:cNvPicPr>
          <p:nvPr/>
        </p:nvPicPr>
        <p:blipFill rotWithShape="1">
          <a:blip r:embed="rId4"/>
          <a:srcRect l="14703" r="8298" b="37138"/>
          <a:stretch/>
        </p:blipFill>
        <p:spPr>
          <a:xfrm>
            <a:off x="8379502" y="1232783"/>
            <a:ext cx="3677586" cy="1982086"/>
          </a:xfrm>
          <a:prstGeom prst="rect">
            <a:avLst/>
          </a:prstGeom>
        </p:spPr>
      </p:pic>
      <p:pic>
        <p:nvPicPr>
          <p:cNvPr id="4106" name="Picture 10" descr="VCCI: Trang Chủ"/>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5801" b="24200"/>
          <a:stretch/>
        </p:blipFill>
        <p:spPr bwMode="auto">
          <a:xfrm>
            <a:off x="8409481" y="3543674"/>
            <a:ext cx="3437744" cy="1837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6666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705" y="98476"/>
            <a:ext cx="10577213" cy="970670"/>
          </a:xfrm>
        </p:spPr>
        <p:txBody>
          <a:bodyPr>
            <a:noAutofit/>
          </a:bodyPr>
          <a:lstStyle/>
          <a:p>
            <a:pPr algn="just">
              <a:lnSpc>
                <a:spcPts val="2800"/>
              </a:lnSpc>
            </a:pPr>
            <a:r>
              <a:rPr lang="vi-VN" sz="2600" b="1" dirty="0" smtClean="0">
                <a:solidFill>
                  <a:schemeClr val="accent1">
                    <a:lumMod val="75000"/>
                  </a:schemeClr>
                </a:solidFill>
                <a:latin typeface="Times New Roman" panose="02020603050405020304" pitchFamily="18" charset="0"/>
                <a:cs typeface="Times New Roman" panose="02020603050405020304" pitchFamily="18" charset="0"/>
              </a:rPr>
              <a:t>3. Phát triển đội ngũ doanh nhân lớn mạnh ngang tầm mục tiêu, nhiệm vụ phát triển đất nước trong thời kỳ mới</a:t>
            </a:r>
            <a:endParaRPr lang="en-US" sz="2600" b="1" i="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37367" y="1612995"/>
            <a:ext cx="7272301" cy="4544605"/>
          </a:xfrm>
        </p:spPr>
        <p:txBody>
          <a:bodyPr>
            <a:noAutofit/>
          </a:bodyPr>
          <a:lstStyle/>
          <a:p>
            <a:pPr marL="0" indent="0" algn="just">
              <a:lnSpc>
                <a:spcPts val="2600"/>
              </a:lnSpc>
              <a:spcBef>
                <a:spcPts val="600"/>
              </a:spcBef>
              <a:spcAft>
                <a:spcPts val="6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Tham</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gia</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tổ</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đoàn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tháp</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tùng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lãnh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đạo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Đảng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nước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600"/>
              </a:lnSpc>
              <a:spcBef>
                <a:spcPts val="600"/>
              </a:spcBef>
              <a:spcAft>
                <a:spcPts val="6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Tổ</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Diễn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đàn</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Việt</a:t>
            </a:r>
            <a:r>
              <a:rPr lang="en-US" sz="2000" dirty="0">
                <a:solidFill>
                  <a:schemeClr val="accent1">
                    <a:lumMod val="75000"/>
                  </a:schemeClr>
                </a:solidFill>
                <a:latin typeface="Times New Roman" panose="02020603050405020304" pitchFamily="18" charset="0"/>
                <a:cs typeface="Times New Roman" panose="02020603050405020304" pitchFamily="18" charset="0"/>
              </a:rPr>
              <a:t> Nam,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Hội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đồng</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Việt</a:t>
            </a:r>
            <a:r>
              <a:rPr lang="en-US" sz="2000" dirty="0">
                <a:solidFill>
                  <a:schemeClr val="accent1">
                    <a:lumMod val="75000"/>
                  </a:schemeClr>
                </a:solidFill>
                <a:latin typeface="Times New Roman" panose="02020603050405020304" pitchFamily="18" charset="0"/>
                <a:cs typeface="Times New Roman" panose="02020603050405020304" pitchFamily="18" charset="0"/>
              </a:rPr>
              <a:t> Nam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với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nước</a:t>
            </a:r>
            <a:r>
              <a:rPr lang="en-US" sz="2000" i="1" dirty="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ts val="2600"/>
              </a:lnSpc>
              <a:spcBef>
                <a:spcPts val="600"/>
              </a:spcBef>
              <a:spcAft>
                <a:spcPts val="6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Phổ</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biến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tuyên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truyền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cam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kết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hội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nhập</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kinh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tế</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quốc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tế</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cho</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Hỗ</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nghiệp</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khai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tốt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cơ</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hội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từ</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FTA</a:t>
            </a:r>
            <a:r>
              <a:rPr lang="en-US" sz="2000" i="1" dirty="0">
                <a:solidFill>
                  <a:schemeClr val="accent1">
                    <a:lumMod val="75000"/>
                  </a:schemeClr>
                </a:solidFill>
                <a:latin typeface="Times New Roman" panose="02020603050405020304" pitchFamily="18" charset="0"/>
                <a:cs typeface="Times New Roman" panose="02020603050405020304" pitchFamily="18" charset="0"/>
              </a:rPr>
              <a:t>; </a:t>
            </a:r>
          </a:p>
          <a:p>
            <a:pPr marL="0" indent="0" algn="just">
              <a:lnSpc>
                <a:spcPts val="2600"/>
              </a:lnSpc>
              <a:spcBef>
                <a:spcPts val="600"/>
              </a:spcBef>
              <a:spcAft>
                <a:spcPts val="6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Triển </a:t>
            </a:r>
            <a:r>
              <a:rPr lang="vi-VN" sz="2000" dirty="0">
                <a:solidFill>
                  <a:schemeClr val="accent1">
                    <a:lumMod val="75000"/>
                  </a:schemeClr>
                </a:solidFill>
                <a:latin typeface="Times New Roman" panose="02020603050405020304" pitchFamily="18" charset="0"/>
                <a:cs typeface="Times New Roman" panose="02020603050405020304" pitchFamily="18" charset="0"/>
              </a:rPr>
              <a:t>khai Chương trình Nâng cao năng lực đáp ứng các tiêu chuẩn xanh - bền vững cho </a:t>
            </a:r>
            <a:r>
              <a:rPr lang="en-US" sz="2000" dirty="0">
                <a:solidFill>
                  <a:schemeClr val="accent1">
                    <a:lumMod val="75000"/>
                  </a:schemeClr>
                </a:solidFill>
                <a:latin typeface="Times New Roman" panose="02020603050405020304" pitchFamily="18" charset="0"/>
                <a:cs typeface="Times New Roman" panose="02020603050405020304" pitchFamily="18" charset="0"/>
              </a:rPr>
              <a:t>DN </a:t>
            </a:r>
            <a:r>
              <a:rPr lang="vi-VN" sz="2000" dirty="0">
                <a:solidFill>
                  <a:schemeClr val="accent1">
                    <a:lumMod val="75000"/>
                  </a:schemeClr>
                </a:solidFill>
                <a:latin typeface="Times New Roman" panose="02020603050405020304" pitchFamily="18" charset="0"/>
                <a:cs typeface="Times New Roman" panose="02020603050405020304" pitchFamily="18" charset="0"/>
              </a:rPr>
              <a:t>xuất khẩu Việt Nam</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p>
        </p:txBody>
      </p:sp>
      <p:sp>
        <p:nvSpPr>
          <p:cNvPr id="4" name="Rectangle 3"/>
          <p:cNvSpPr/>
          <p:nvPr/>
        </p:nvSpPr>
        <p:spPr>
          <a:xfrm>
            <a:off x="251265" y="1006342"/>
            <a:ext cx="11531600" cy="463204"/>
          </a:xfrm>
          <a:prstGeom prst="rect">
            <a:avLst/>
          </a:prstGeom>
        </p:spPr>
        <p:txBody>
          <a:bodyPr wrap="square">
            <a:spAutoFit/>
          </a:bodyPr>
          <a:lstStyle/>
          <a:p>
            <a:pPr algn="just">
              <a:lnSpc>
                <a:spcPct val="120000"/>
              </a:lnSpc>
              <a:spcBef>
                <a:spcPts val="600"/>
              </a:spcBef>
              <a:spcAft>
                <a:spcPts val="600"/>
              </a:spcAft>
            </a:pP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Hỗ</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trợ</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xúc</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tiến</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thương</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mại</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quốc</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tế</a:t>
            </a:r>
            <a:endParaRPr lang="en-US" sz="2200" b="1" i="1" dirty="0">
              <a:solidFill>
                <a:schemeClr val="accent1">
                  <a:lumMod val="75000"/>
                </a:schemeClr>
              </a:solidFill>
              <a:effectLst/>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9" name="Picture 8"/>
          <p:cNvPicPr>
            <a:picLocks noChangeAspect="1"/>
          </p:cNvPicPr>
          <p:nvPr/>
        </p:nvPicPr>
        <p:blipFill rotWithShape="1">
          <a:blip r:embed="rId3"/>
          <a:srcRect t="26754"/>
          <a:stretch/>
        </p:blipFill>
        <p:spPr>
          <a:xfrm>
            <a:off x="8060106" y="1595847"/>
            <a:ext cx="4131894" cy="1896862"/>
          </a:xfrm>
          <a:prstGeom prst="rect">
            <a:avLst/>
          </a:prstGeom>
        </p:spPr>
      </p:pic>
      <p:pic>
        <p:nvPicPr>
          <p:cNvPr id="5124" name="Picture 4" descr="TTWTO VCCI - Đánh giá 2 năm thực thi Hiệp định EVFTA tại Việt Nam từ góc  nhìn doanh nghiệp"/>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0040" t="3704" r="7009" b="15021"/>
          <a:stretch/>
        </p:blipFill>
        <p:spPr bwMode="auto">
          <a:xfrm>
            <a:off x="8019738" y="3910655"/>
            <a:ext cx="3987383" cy="2490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385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705" y="98476"/>
            <a:ext cx="10577213" cy="970670"/>
          </a:xfrm>
        </p:spPr>
        <p:txBody>
          <a:bodyPr>
            <a:noAutofit/>
          </a:bodyPr>
          <a:lstStyle/>
          <a:p>
            <a:pPr algn="just">
              <a:lnSpc>
                <a:spcPts val="2800"/>
              </a:lnSpc>
            </a:pPr>
            <a:r>
              <a:rPr lang="vi-VN" sz="2600" b="1" dirty="0" smtClean="0">
                <a:solidFill>
                  <a:schemeClr val="accent1">
                    <a:lumMod val="75000"/>
                  </a:schemeClr>
                </a:solidFill>
                <a:latin typeface="Times New Roman" panose="02020603050405020304" pitchFamily="18" charset="0"/>
                <a:cs typeface="Times New Roman" panose="02020603050405020304" pitchFamily="18" charset="0"/>
              </a:rPr>
              <a:t>3. Phát triển đội ngũ doanh nhân lớn mạnh ngang tầm mục tiêu, nhiệm vụ phát triển đất nước trong thời kỳ mới</a:t>
            </a:r>
            <a:endParaRPr lang="en-US" sz="2600" b="1" i="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37367" y="1501257"/>
            <a:ext cx="11444902" cy="4932109"/>
          </a:xfrm>
        </p:spPr>
        <p:txBody>
          <a:bodyPr>
            <a:noAutofit/>
          </a:bodyPr>
          <a:lstStyle/>
          <a:p>
            <a:pPr marL="0" indent="0" algn="just">
              <a:lnSpc>
                <a:spcPts val="2800"/>
              </a:lnSpc>
              <a:spcBef>
                <a:spcPts val="300"/>
              </a:spcBef>
              <a:spcAft>
                <a:spcPts val="300"/>
              </a:spcAft>
              <a:buNone/>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Tổ </a:t>
            </a:r>
            <a:r>
              <a:rPr lang="vi-VN" sz="2000" dirty="0">
                <a:solidFill>
                  <a:schemeClr val="accent1">
                    <a:lumMod val="75000"/>
                  </a:schemeClr>
                </a:solidFill>
                <a:latin typeface="Times New Roman" panose="02020603050405020304" pitchFamily="18" charset="0"/>
                <a:cs typeface="Times New Roman" panose="02020603050405020304" pitchFamily="18" charset="0"/>
              </a:rPr>
              <a:t>chức định kỳ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Diễn </a:t>
            </a:r>
            <a:r>
              <a:rPr lang="vi-VN" sz="2000" dirty="0">
                <a:solidFill>
                  <a:schemeClr val="accent1">
                    <a:lumMod val="75000"/>
                  </a:schemeClr>
                </a:solidFill>
                <a:latin typeface="Times New Roman" panose="02020603050405020304" pitchFamily="18" charset="0"/>
                <a:cs typeface="Times New Roman" panose="02020603050405020304" pitchFamily="18" charset="0"/>
              </a:rPr>
              <a:t>đàn D</a:t>
            </a:r>
            <a:r>
              <a:rPr lang="en-US" sz="2000" dirty="0">
                <a:solidFill>
                  <a:schemeClr val="accent1">
                    <a:lumMod val="75000"/>
                  </a:schemeClr>
                </a:solidFill>
                <a:latin typeface="Times New Roman" panose="02020603050405020304" pitchFamily="18" charset="0"/>
                <a:cs typeface="Times New Roman" panose="02020603050405020304" pitchFamily="18" charset="0"/>
              </a:rPr>
              <a:t>N</a:t>
            </a:r>
            <a:r>
              <a:rPr lang="vi-VN" sz="2000" dirty="0">
                <a:solidFill>
                  <a:schemeClr val="accent1">
                    <a:lumMod val="75000"/>
                  </a:schemeClr>
                </a:solidFill>
                <a:latin typeface="Times New Roman" panose="02020603050405020304" pitchFamily="18" charset="0"/>
                <a:cs typeface="Times New Roman" panose="02020603050405020304" pitchFamily="18" charset="0"/>
              </a:rPr>
              <a:t> phát triển bền vững Việt Nam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Chương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trình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đánh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giá</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công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bố</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bền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vững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tại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Việt</a:t>
            </a:r>
            <a:r>
              <a:rPr lang="en-US" sz="2000" dirty="0">
                <a:solidFill>
                  <a:schemeClr val="accent1">
                    <a:lumMod val="75000"/>
                  </a:schemeClr>
                </a:solidFill>
                <a:latin typeface="Times New Roman" panose="02020603050405020304" pitchFamily="18" charset="0"/>
                <a:cs typeface="Times New Roman" panose="02020603050405020304" pitchFamily="18" charset="0"/>
              </a:rPr>
              <a:t> Nam (CSI</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ts val="28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Đẩy</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mạnh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công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tuyên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truyền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đào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tạo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hỗ</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hướng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dẫn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áp</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dụng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phát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triển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mô</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hình</a:t>
            </a:r>
            <a:r>
              <a:rPr lang="en-US" sz="2000" dirty="0">
                <a:solidFill>
                  <a:schemeClr val="accent1">
                    <a:lumMod val="75000"/>
                  </a:schemeClr>
                </a:solidFill>
                <a:latin typeface="Times New Roman" panose="02020603050405020304" pitchFamily="18" charset="0"/>
                <a:cs typeface="Times New Roman" panose="02020603050405020304" pitchFamily="18" charset="0"/>
              </a:rPr>
              <a:t> SXKD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tiên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tiến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dựa</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trên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nền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tảng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đổi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mới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sáng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tạo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ứng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dụng</a:t>
            </a:r>
            <a:r>
              <a:rPr lang="en-US" sz="2000" dirty="0">
                <a:solidFill>
                  <a:schemeClr val="accent1">
                    <a:lumMod val="75000"/>
                  </a:schemeClr>
                </a:solidFill>
                <a:latin typeface="Times New Roman" panose="02020603050405020304" pitchFamily="18" charset="0"/>
                <a:cs typeface="Times New Roman" panose="02020603050405020304" pitchFamily="18" charset="0"/>
              </a:rPr>
              <a:t> KHCN.</a:t>
            </a:r>
          </a:p>
          <a:p>
            <a:pPr marL="0" indent="0" algn="just">
              <a:lnSpc>
                <a:spcPts val="2800"/>
              </a:lnSpc>
              <a:spcBef>
                <a:spcPts val="300"/>
              </a:spcBef>
              <a:spcAft>
                <a:spcPts val="300"/>
              </a:spcAft>
              <a:buNone/>
            </a:pP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Hỗ</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thúc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đẩy</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DN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chuyển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đổi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số</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đổi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mới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công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nghệ</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800"/>
              </a:lnSpc>
              <a:spcBef>
                <a:spcPts val="300"/>
              </a:spcBef>
              <a:spcAft>
                <a:spcPts val="300"/>
              </a:spcAft>
              <a:buNone/>
            </a:pPr>
            <a:endParaRPr lang="en-US" sz="2000" dirty="0" smtClean="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265" y="1006342"/>
            <a:ext cx="11531600" cy="463204"/>
          </a:xfrm>
          <a:prstGeom prst="rect">
            <a:avLst/>
          </a:prstGeom>
        </p:spPr>
        <p:txBody>
          <a:bodyPr wrap="square">
            <a:spAutoFit/>
          </a:bodyPr>
          <a:lstStyle/>
          <a:p>
            <a:pPr algn="just">
              <a:lnSpc>
                <a:spcPct val="120000"/>
              </a:lnSpc>
              <a:spcBef>
                <a:spcPts val="600"/>
              </a:spcBef>
              <a:spcAft>
                <a:spcPts val="600"/>
              </a:spcAft>
            </a:pP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Hỗ</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trợ</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phát</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triển</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bền</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vững</a:t>
            </a:r>
            <a:r>
              <a:rPr lang="en-US" sz="2200" b="1" i="1" dirty="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chuyển</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đổi</a:t>
            </a:r>
            <a:r>
              <a:rPr lang="en-US" sz="2200" b="1" i="1" dirty="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số</a:t>
            </a:r>
            <a:endParaRPr lang="en-US" sz="2200" b="1" i="1" dirty="0">
              <a:solidFill>
                <a:schemeClr val="accent1">
                  <a:lumMod val="75000"/>
                </a:schemeClr>
              </a:solidFill>
              <a:effectLst/>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7170" name="Picture 2" descr="Hội đồng doanh nghiệp vì sự phát triển bền vữ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4704" y="3777523"/>
            <a:ext cx="4196111" cy="219246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Diễn đàn Doanh nghiệp Phát triển bền vững Việt Nam 2023"/>
          <p:cNvPicPr>
            <a:picLocks noChangeAspect="1" noChangeArrowheads="1"/>
          </p:cNvPicPr>
          <p:nvPr/>
        </p:nvPicPr>
        <p:blipFill rotWithShape="1">
          <a:blip r:embed="rId4">
            <a:extLst>
              <a:ext uri="{28A0092B-C50C-407E-A947-70E740481C1C}">
                <a14:useLocalDpi xmlns:a14="http://schemas.microsoft.com/office/drawing/2010/main" val="0"/>
              </a:ext>
            </a:extLst>
          </a:blip>
          <a:srcRect t="4898" b="17033"/>
          <a:stretch/>
        </p:blipFill>
        <p:spPr bwMode="auto">
          <a:xfrm>
            <a:off x="951318" y="3777523"/>
            <a:ext cx="4918476" cy="2233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43249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705" y="98476"/>
            <a:ext cx="10577213" cy="970670"/>
          </a:xfrm>
        </p:spPr>
        <p:txBody>
          <a:bodyPr>
            <a:noAutofit/>
          </a:bodyPr>
          <a:lstStyle/>
          <a:p>
            <a:pPr algn="just">
              <a:lnSpc>
                <a:spcPts val="2800"/>
              </a:lnSpc>
            </a:pPr>
            <a:r>
              <a:rPr lang="vi-VN" sz="2600" b="1" dirty="0" smtClean="0">
                <a:solidFill>
                  <a:schemeClr val="accent1">
                    <a:lumMod val="75000"/>
                  </a:schemeClr>
                </a:solidFill>
                <a:latin typeface="Times New Roman" panose="02020603050405020304" pitchFamily="18" charset="0"/>
                <a:cs typeface="Times New Roman" panose="02020603050405020304" pitchFamily="18" charset="0"/>
              </a:rPr>
              <a:t>3. Phát triển đội ngũ doanh nhân lớn mạnh ngang tầm mục tiêu, nhiệm vụ phát triển đất nước trong thời kỳ mới</a:t>
            </a:r>
            <a:endParaRPr lang="en-US" sz="2600" b="1" i="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37367" y="1501257"/>
            <a:ext cx="8326948" cy="4932109"/>
          </a:xfrm>
        </p:spPr>
        <p:txBody>
          <a:bodyPr>
            <a:noAutofit/>
          </a:bodyPr>
          <a:lstStyle/>
          <a:p>
            <a:pPr>
              <a:lnSpc>
                <a:spcPct val="100000"/>
              </a:lnSpc>
              <a:spcBef>
                <a:spcPts val="900"/>
              </a:spcBef>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T</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ập </a:t>
            </a:r>
            <a:r>
              <a:rPr lang="vi-VN" sz="2000" dirty="0">
                <a:solidFill>
                  <a:schemeClr val="accent1">
                    <a:lumMod val="75000"/>
                  </a:schemeClr>
                </a:solidFill>
                <a:latin typeface="Times New Roman" panose="02020603050405020304" pitchFamily="18" charset="0"/>
                <a:cs typeface="Times New Roman" panose="02020603050405020304" pitchFamily="18" charset="0"/>
              </a:rPr>
              <a:t>hợp, kết nối, hỗ trợ phát triển các doanh nhân, doanh nghiệp hàng đầu nhằm góp phần hình thành, phát triển doanh nghiệp dân tộc, doanh nghiệp quy mô </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lớn</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a:lnSpc>
                <a:spcPct val="100000"/>
              </a:lnSpc>
              <a:spcBef>
                <a:spcPts val="900"/>
              </a:spcBef>
            </a:pP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Tăng</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cường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hoạt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động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hỗ</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nâng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cao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năng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suất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năng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lực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cạnh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tăng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khả</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năng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thích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ứng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linh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hoạt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của</a:t>
            </a:r>
            <a:r>
              <a:rPr lang="en-US" sz="2000" dirty="0">
                <a:solidFill>
                  <a:schemeClr val="accent1">
                    <a:lumMod val="75000"/>
                  </a:schemeClr>
                </a:solidFill>
                <a:latin typeface="Times New Roman" panose="02020603050405020304" pitchFamily="18" charset="0"/>
                <a:cs typeface="Times New Roman" panose="02020603050405020304" pitchFamily="18" charset="0"/>
              </a:rPr>
              <a:t> DNNVV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dựa</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trên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nền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tảng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công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nghệ</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số</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đổi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mới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sáng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tạo</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a:lnSpc>
                <a:spcPct val="100000"/>
              </a:lnSpc>
              <a:spcBef>
                <a:spcPts val="900"/>
              </a:spcBef>
            </a:pP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X</a:t>
            </a:r>
            <a:r>
              <a:rPr lang="vi-VN" sz="2000" dirty="0" smtClean="0">
                <a:solidFill>
                  <a:schemeClr val="accent1">
                    <a:lumMod val="75000"/>
                  </a:schemeClr>
                </a:solidFill>
                <a:latin typeface="Times New Roman" panose="02020603050405020304" pitchFamily="18" charset="0"/>
                <a:cs typeface="Times New Roman" panose="02020603050405020304" pitchFamily="18" charset="0"/>
              </a:rPr>
              <a:t>ây </a:t>
            </a:r>
            <a:r>
              <a:rPr lang="vi-VN" sz="2000" dirty="0">
                <a:solidFill>
                  <a:schemeClr val="accent1">
                    <a:lumMod val="75000"/>
                  </a:schemeClr>
                </a:solidFill>
                <a:latin typeface="Times New Roman" panose="02020603050405020304" pitchFamily="18" charset="0"/>
                <a:cs typeface="Times New Roman" panose="02020603050405020304" pitchFamily="18" charset="0"/>
              </a:rPr>
              <a:t>dựng VCCI trở thành trung tâm thúc đẩy khởi nghiệp, đổi mới sáng tạo tầm khu vực, thúc đẩy tinh thần kinh doanh của xã hội, góp phần phát triển số lượng doanh nghiệp.</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a:lnSpc>
                <a:spcPct val="100000"/>
              </a:lnSpc>
              <a:spcBef>
                <a:spcPts val="900"/>
              </a:spcBef>
            </a:pP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Tiếp</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tục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triển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khai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hoạt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động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đào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tạo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hội</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thảo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cố</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vấn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nhằm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hỗ</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trợ</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nghiệp</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phụ</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nữ</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làm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chủ</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lãnh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đạo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nhất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là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nghiệp</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vừa</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nhỏ</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000" dirty="0">
              <a:solidFill>
                <a:schemeClr val="accent1">
                  <a:lumMod val="75000"/>
                </a:schemeClr>
              </a:solidFill>
              <a:latin typeface="Times New Roman" panose="02020603050405020304" pitchFamily="18" charset="0"/>
              <a:cs typeface="Times New Roman" panose="02020603050405020304" pitchFamily="18" charset="0"/>
            </a:endParaRPr>
          </a:p>
          <a:p>
            <a:pPr>
              <a:lnSpc>
                <a:spcPct val="100000"/>
              </a:lnSpc>
              <a:spcBef>
                <a:spcPts val="900"/>
              </a:spcBef>
            </a:pP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Huy</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động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khuyến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khích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thành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tham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gia</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hoạt</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động</a:t>
            </a:r>
            <a:r>
              <a:rPr lang="en-US" sz="2000" dirty="0">
                <a:solidFill>
                  <a:schemeClr val="accent1">
                    <a:lumMod val="75000"/>
                  </a:schemeClr>
                </a:solidFill>
                <a:latin typeface="Times New Roman" panose="02020603050405020304" pitchFamily="18" charset="0"/>
                <a:cs typeface="Times New Roman" panose="02020603050405020304" pitchFamily="18" charset="0"/>
              </a:rPr>
              <a:t> chia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sẻ</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kinh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nghiệm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truyền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cảm</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hứng</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đào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tạo</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thế</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hệ</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000" dirty="0">
                <a:solidFill>
                  <a:schemeClr val="accent1">
                    <a:lumMod val="75000"/>
                  </a:schemeClr>
                </a:solidFill>
                <a:latin typeface="Times New Roman" panose="02020603050405020304" pitchFamily="18" charset="0"/>
                <a:cs typeface="Times New Roman" panose="02020603050405020304" pitchFamily="18" charset="0"/>
              </a:rPr>
              <a:t> </a:t>
            </a:r>
            <a:r>
              <a:rPr lang="en-US" sz="2000" dirty="0" err="1" smtClean="0">
                <a:solidFill>
                  <a:schemeClr val="accent1">
                    <a:lumMod val="75000"/>
                  </a:schemeClr>
                </a:solidFill>
                <a:latin typeface="Times New Roman" panose="02020603050405020304" pitchFamily="18" charset="0"/>
                <a:cs typeface="Times New Roman" panose="02020603050405020304" pitchFamily="18" charset="0"/>
              </a:rPr>
              <a:t>trẻ</a:t>
            </a:r>
            <a:r>
              <a:rPr lang="en-US" sz="2000" dirty="0" smtClean="0">
                <a:solidFill>
                  <a:schemeClr val="accent1">
                    <a:lumMod val="75000"/>
                  </a:schemeClr>
                </a:solidFill>
                <a:latin typeface="Times New Roman" panose="02020603050405020304" pitchFamily="18" charset="0"/>
                <a:cs typeface="Times New Roman" panose="02020603050405020304" pitchFamily="18" charset="0"/>
              </a:rPr>
              <a:t>.</a:t>
            </a:r>
          </a:p>
        </p:txBody>
      </p:sp>
      <p:sp>
        <p:nvSpPr>
          <p:cNvPr id="4" name="Rectangle 3"/>
          <p:cNvSpPr/>
          <p:nvPr/>
        </p:nvSpPr>
        <p:spPr>
          <a:xfrm>
            <a:off x="251265" y="1006342"/>
            <a:ext cx="11531600" cy="463204"/>
          </a:xfrm>
          <a:prstGeom prst="rect">
            <a:avLst/>
          </a:prstGeom>
        </p:spPr>
        <p:txBody>
          <a:bodyPr wrap="square">
            <a:spAutoFit/>
          </a:bodyPr>
          <a:lstStyle/>
          <a:p>
            <a:pPr algn="just">
              <a:lnSpc>
                <a:spcPct val="120000"/>
              </a:lnSpc>
              <a:spcBef>
                <a:spcPts val="600"/>
              </a:spcBef>
              <a:spcAft>
                <a:spcPts val="600"/>
              </a:spcAft>
            </a:pP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Hỗ</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trợ</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các</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nhóm</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doanh</a:t>
            </a:r>
            <a:r>
              <a:rPr lang="en-US" sz="2200" b="1" i="1" dirty="0"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 </a:t>
            </a:r>
            <a:r>
              <a:rPr lang="en-US" sz="2200" b="1" i="1" dirty="0" err="1" smtClean="0">
                <a:solidFill>
                  <a:schemeClr val="accent1">
                    <a:lumMod val="75000"/>
                  </a:schemeClr>
                </a:solidFill>
                <a:latin typeface="Times New Roman" panose="02020603050405020304" pitchFamily="18" charset="0"/>
                <a:ea typeface="SimSun" panose="02010600030101010101" pitchFamily="2" charset="-122"/>
                <a:cs typeface="Times New Roman" panose="02020603050405020304" pitchFamily="18" charset="0"/>
              </a:rPr>
              <a:t>nhân</a:t>
            </a:r>
            <a:endParaRPr lang="en-US" sz="2200" b="1" i="1" dirty="0">
              <a:solidFill>
                <a:schemeClr val="accent1">
                  <a:lumMod val="75000"/>
                </a:schemeClr>
              </a:solidFill>
              <a:effectLst/>
              <a:latin typeface="Times New Roman" panose="02020603050405020304" pitchFamily="18" charset="0"/>
              <a:ea typeface="SimSun" panose="02010600030101010101" pitchFamily="2" charset="-122"/>
              <a:cs typeface="Times New Roman" panose="02020603050405020304" pitchFamily="18"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8194" name="Picture 2" descr="Chủ tịch HĐQT THACO làm Chủ tịch Hội đồng doanh nghiệp hàng đầu Việt Na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754256" y="1300449"/>
            <a:ext cx="3242871" cy="216191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a:stretch>
            <a:fillRect/>
          </a:stretch>
        </p:blipFill>
        <p:spPr>
          <a:xfrm>
            <a:off x="8634334" y="3840995"/>
            <a:ext cx="3421662" cy="2171906"/>
          </a:xfrm>
          <a:prstGeom prst="rect">
            <a:avLst/>
          </a:prstGeom>
        </p:spPr>
      </p:pic>
    </p:spTree>
    <p:extLst>
      <p:ext uri="{BB962C8B-B14F-4D97-AF65-F5344CB8AC3E}">
        <p14:creationId xmlns:p14="http://schemas.microsoft.com/office/powerpoint/2010/main" val="415717830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480" y="168815"/>
            <a:ext cx="10493448" cy="956602"/>
          </a:xfrm>
        </p:spPr>
        <p:txBody>
          <a:bodyPr>
            <a:normAutofit/>
          </a:bodyPr>
          <a:lstStyle/>
          <a:p>
            <a:pPr algn="just">
              <a:lnSpc>
                <a:spcPts val="3000"/>
              </a:lnSpc>
            </a:pPr>
            <a:r>
              <a:rPr lang="vi-VN" sz="2600" b="1" dirty="0">
                <a:solidFill>
                  <a:schemeClr val="accent1">
                    <a:lumMod val="75000"/>
                  </a:schemeClr>
                </a:solidFill>
                <a:cs typeface="Arial" panose="020B0604020202020204" pitchFamily="34" charset="0"/>
              </a:rPr>
              <a:t>4. Xây dựng đạo đức, văn hóa kinh doanh, phát huy tinh thần dân tộc, khơi dậy khát vọng phát triển đất nước phồn vinh, hạnh </a:t>
            </a:r>
            <a:r>
              <a:rPr lang="vi-VN" sz="2600" b="1" dirty="0" smtClean="0">
                <a:solidFill>
                  <a:schemeClr val="accent1">
                    <a:lumMod val="75000"/>
                  </a:schemeClr>
                </a:solidFill>
                <a:cs typeface="Arial" panose="020B0604020202020204" pitchFamily="34" charset="0"/>
              </a:rPr>
              <a:t>phúc</a:t>
            </a:r>
            <a:endParaRPr lang="en-US" sz="2600" dirty="0">
              <a:solidFill>
                <a:schemeClr val="accent1">
                  <a:lumMod val="75000"/>
                </a:schemeClr>
              </a:solidFill>
              <a:cs typeface="Arial" panose="020B0604020202020204" pitchFamily="34" charset="0"/>
            </a:endParaRPr>
          </a:p>
        </p:txBody>
      </p:sp>
      <p:sp>
        <p:nvSpPr>
          <p:cNvPr id="3" name="Content Placeholder 2"/>
          <p:cNvSpPr>
            <a:spLocks noGrp="1"/>
          </p:cNvSpPr>
          <p:nvPr>
            <p:ph idx="1"/>
          </p:nvPr>
        </p:nvSpPr>
        <p:spPr>
          <a:xfrm>
            <a:off x="483772" y="1252026"/>
            <a:ext cx="11285415" cy="5190978"/>
          </a:xfrm>
        </p:spPr>
        <p:txBody>
          <a:bodyPr>
            <a:noAutofit/>
          </a:bodyPr>
          <a:lstStyle/>
          <a:p>
            <a:pPr algn="just">
              <a:lnSpc>
                <a:spcPts val="2800"/>
              </a:lnSpc>
              <a:spcBef>
                <a:spcPts val="400"/>
              </a:spcBef>
              <a:spcAft>
                <a:spcPts val="400"/>
              </a:spcAft>
            </a:pP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Nghiên</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cứu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xây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dựng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hệ</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trị</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văn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hoá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kinh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Nam; </a:t>
            </a:r>
            <a:endParaRPr lang="en-US" sz="2200" dirty="0" smtClean="0">
              <a:solidFill>
                <a:schemeClr val="accent1">
                  <a:lumMod val="75000"/>
                </a:schemeClr>
              </a:solidFill>
              <a:latin typeface="Times New Roman" panose="02020603050405020304" pitchFamily="18" charset="0"/>
              <a:cs typeface="Times New Roman" panose="02020603050405020304" pitchFamily="18" charset="0"/>
            </a:endParaRPr>
          </a:p>
          <a:p>
            <a:pPr>
              <a:lnSpc>
                <a:spcPts val="2800"/>
              </a:lnSpc>
              <a:spcBef>
                <a:spcPts val="400"/>
              </a:spcBef>
              <a:spcAft>
                <a:spcPts val="400"/>
              </a:spcAft>
            </a:pP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Xây</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dựng</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và</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thúc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đẩy</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thực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hiện</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quy</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ước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chuẩn</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mực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chung</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về</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br>
              <a:rPr lang="fr-FR" sz="2200" dirty="0" smtClean="0">
                <a:solidFill>
                  <a:schemeClr val="accent1">
                    <a:lumMod val="75000"/>
                  </a:schemeClr>
                </a:solidFill>
                <a:latin typeface="Times New Roman" panose="02020603050405020304" pitchFamily="18" charset="0"/>
                <a:cs typeface="Times New Roman" panose="02020603050405020304" pitchFamily="18" charset="0"/>
              </a:rPr>
            </a:b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đạo</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đức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kinh</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văn</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hoá</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nhân</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văn</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hoá</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nghiệp</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200" dirty="0" smtClean="0">
              <a:solidFill>
                <a:schemeClr val="accent1">
                  <a:lumMod val="75000"/>
                </a:schemeClr>
              </a:solidFill>
              <a:latin typeface="Times New Roman" panose="02020603050405020304" pitchFamily="18" charset="0"/>
              <a:cs typeface="Times New Roman" panose="02020603050405020304" pitchFamily="18" charset="0"/>
            </a:endParaRPr>
          </a:p>
          <a:p>
            <a:pPr>
              <a:lnSpc>
                <a:spcPts val="2800"/>
              </a:lnSpc>
              <a:spcBef>
                <a:spcPts val="400"/>
              </a:spcBef>
              <a:spcAft>
                <a:spcPts val="400"/>
              </a:spcAft>
            </a:pP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Phối</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HHDN,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hiệp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hội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ngành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nghề</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xây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dựng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hệ</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trị</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r>
            <a:br>
              <a:rPr lang="fr-FR" sz="2200" dirty="0" smtClean="0">
                <a:solidFill>
                  <a:schemeClr val="accent1">
                    <a:lumMod val="75000"/>
                  </a:schemeClr>
                </a:solidFill>
                <a:latin typeface="Times New Roman" panose="02020603050405020304" pitchFamily="18" charset="0"/>
                <a:cs typeface="Times New Roman" panose="02020603050405020304" pitchFamily="18" charset="0"/>
              </a:rPr>
            </a:b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VHKD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cho</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địa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phương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ngành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nghề</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a:t>
            </a:r>
          </a:p>
          <a:p>
            <a:pPr algn="just">
              <a:lnSpc>
                <a:spcPts val="2800"/>
              </a:lnSpc>
              <a:spcBef>
                <a:spcPts val="400"/>
              </a:spcBef>
              <a:spcAft>
                <a:spcPts val="400"/>
              </a:spcAft>
            </a:pP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Chủ</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trì</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phối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UBND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tỉnh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thành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phố</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trực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thuộc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TƯ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và</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HHDN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định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kỳ</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tổ</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chức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công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bố</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Nam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tiêu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biểu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nghiệp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đạt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chuẩn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VHKD, …;</a:t>
            </a:r>
          </a:p>
          <a:p>
            <a:pPr algn="just">
              <a:lnSpc>
                <a:spcPts val="2800"/>
              </a:lnSpc>
              <a:spcBef>
                <a:spcPts val="400"/>
              </a:spcBef>
              <a:spcAft>
                <a:spcPts val="400"/>
              </a:spcAft>
            </a:pP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Xây</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dựng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ấn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phẩm</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để</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tôn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lan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tỏa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tấm</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gương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Nam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tiêu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biểu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Nữ</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Nam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tiểu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biểu</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2800"/>
              </a:lnSpc>
              <a:spcBef>
                <a:spcPts val="400"/>
              </a:spcBef>
              <a:spcAft>
                <a:spcPts val="400"/>
              </a:spcAft>
            </a:pP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Phối</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cơ</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quan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báo</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chí</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mạnh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tuyên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truyền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tấm</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gương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nghiệp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điển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hình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hiện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chuẩn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mực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đạo</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đức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văn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hóa</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kinh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trách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nhiệm</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xã</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hội</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algn="just">
              <a:lnSpc>
                <a:spcPts val="2800"/>
              </a:lnSpc>
              <a:spcBef>
                <a:spcPts val="400"/>
              </a:spcBef>
              <a:spcAft>
                <a:spcPts val="400"/>
              </a:spcAft>
            </a:pP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Phối</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Bộ</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Ngoại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giao</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mạnh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hoạt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động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ngoại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giao</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kinh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tế</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quảng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bá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hình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ảnh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đất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nước</a:t>
            </a:r>
            <a:r>
              <a:rPr lang="fr-FR" sz="2200" dirty="0">
                <a:solidFill>
                  <a:schemeClr val="accent1">
                    <a:lumMod val="75000"/>
                  </a:schemeClr>
                </a:solidFill>
                <a:latin typeface="Times New Roman" panose="02020603050405020304" pitchFamily="18" charset="0"/>
                <a:cs typeface="Times New Roman" panose="02020603050405020304" pitchFamily="18" charset="0"/>
              </a:rPr>
              <a:t>, con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người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văn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hóa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sản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phẩm</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hàng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hóa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chất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lượng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của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Nam ra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thế</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giới</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9218" name="Picture 2" descr="https://vawe.org.vn/app/webroot/uploads/images/v/Thiep-Chuc-mung-nhan-ngay-Doanh-nhan-13_10.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410" t="49852" r="3327" b="4230"/>
          <a:stretch/>
        </p:blipFill>
        <p:spPr bwMode="auto">
          <a:xfrm>
            <a:off x="8801100" y="1028700"/>
            <a:ext cx="3238500" cy="222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160685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309489" y="168178"/>
            <a:ext cx="10528400" cy="886899"/>
          </a:xfrm>
        </p:spPr>
        <p:txBody>
          <a:bodyPr>
            <a:noAutofit/>
          </a:bodyPr>
          <a:lstStyle/>
          <a:p>
            <a:pPr algn="just"/>
            <a:r>
              <a:rPr lang="fr-FR" sz="2600" b="1" dirty="0">
                <a:solidFill>
                  <a:schemeClr val="accent1">
                    <a:lumMod val="75000"/>
                  </a:schemeClr>
                </a:solidFill>
                <a:latin typeface="Times New Roman" panose="02020603050405020304" pitchFamily="18" charset="0"/>
                <a:cs typeface="Times New Roman" panose="02020603050405020304" pitchFamily="18" charset="0"/>
              </a:rPr>
              <a:t>5.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Tăng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cường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đo</a:t>
            </a:r>
            <a:r>
              <a:rPr lang="en-US" altLang="zh-CN" sz="2600" b="1" dirty="0">
                <a:solidFill>
                  <a:schemeClr val="accent1">
                    <a:lumMod val="75000"/>
                  </a:schemeClr>
                </a:solidFill>
                <a:latin typeface="Times New Roman" panose="02020603050405020304" pitchFamily="18" charset="0"/>
                <a:cs typeface="Times New Roman" panose="02020603050405020304" pitchFamily="18" charset="0"/>
              </a:rPr>
              <a:t>à</a:t>
            </a:r>
            <a:r>
              <a:rPr lang="fr-FR" sz="2600" b="1" dirty="0">
                <a:solidFill>
                  <a:schemeClr val="accent1">
                    <a:lumMod val="75000"/>
                  </a:schemeClr>
                </a:solidFill>
                <a:latin typeface="Times New Roman" panose="02020603050405020304" pitchFamily="18" charset="0"/>
                <a:cs typeface="Times New Roman" panose="02020603050405020304" pitchFamily="18" charset="0"/>
              </a:rPr>
              <a:t>n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kết</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600" b="1" dirty="0">
                <a:solidFill>
                  <a:schemeClr val="accent1">
                    <a:lumMod val="75000"/>
                  </a:schemeClr>
                </a:solidFill>
                <a:latin typeface="Times New Roman" panose="02020603050405020304" pitchFamily="18" charset="0"/>
                <a:cs typeface="Times New Roman" panose="02020603050405020304" pitchFamily="18" charset="0"/>
              </a:rPr>
              <a:t> t</a:t>
            </a:r>
            <a:r>
              <a:rPr lang="en-US" altLang="zh-CN" sz="2600" b="1" dirty="0">
                <a:solidFill>
                  <a:schemeClr val="accent1">
                    <a:lumMod val="75000"/>
                  </a:schemeClr>
                </a:solidFill>
                <a:latin typeface="Times New Roman" panose="02020603050405020304" pitchFamily="18" charset="0"/>
                <a:cs typeface="Times New Roman" panose="02020603050405020304" pitchFamily="18" charset="0"/>
              </a:rPr>
              <a:t>á</a:t>
            </a:r>
            <a:r>
              <a:rPr lang="fr-FR" sz="2600" b="1" dirty="0">
                <a:solidFill>
                  <a:schemeClr val="accent1">
                    <a:lumMod val="75000"/>
                  </a:schemeClr>
                </a:solidFill>
                <a:latin typeface="Times New Roman" panose="02020603050405020304" pitchFamily="18" charset="0"/>
                <a:cs typeface="Times New Roman" panose="02020603050405020304" pitchFamily="18" charset="0"/>
              </a:rPr>
              <a:t>c, li</a:t>
            </a:r>
            <a:r>
              <a:rPr lang="en-US" altLang="zh-CN" sz="2600" b="1" dirty="0">
                <a:solidFill>
                  <a:schemeClr val="accent1">
                    <a:lumMod val="75000"/>
                  </a:schemeClr>
                </a:solidFill>
                <a:latin typeface="Times New Roman" panose="02020603050405020304" pitchFamily="18" charset="0"/>
                <a:cs typeface="Times New Roman" panose="02020603050405020304" pitchFamily="18" charset="0"/>
              </a:rPr>
              <a:t>ê</a:t>
            </a:r>
            <a:r>
              <a:rPr lang="fr-FR" sz="2600" b="1" dirty="0">
                <a:solidFill>
                  <a:schemeClr val="accent1">
                    <a:lumMod val="75000"/>
                  </a:schemeClr>
                </a:solidFill>
                <a:latin typeface="Times New Roman" panose="02020603050405020304" pitchFamily="18" charset="0"/>
                <a:cs typeface="Times New Roman" panose="02020603050405020304" pitchFamily="18" charset="0"/>
              </a:rPr>
              <a:t>n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kết</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giữa</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công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nông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dân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tr</a:t>
            </a:r>
            <a:r>
              <a:rPr lang="en-US" altLang="zh-CN" sz="2600" b="1" dirty="0">
                <a:solidFill>
                  <a:schemeClr val="accent1">
                    <a:lumMod val="75000"/>
                  </a:schemeClr>
                </a:solidFill>
                <a:latin typeface="Times New Roman" panose="02020603050405020304" pitchFamily="18" charset="0"/>
                <a:cs typeface="Times New Roman" panose="02020603050405020304" pitchFamily="18" charset="0"/>
              </a:rPr>
              <a:t>í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thức</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dưới</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sự</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lãnh</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đạo</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của</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smtClean="0">
                <a:solidFill>
                  <a:schemeClr val="accent1">
                    <a:lumMod val="75000"/>
                  </a:schemeClr>
                </a:solidFill>
                <a:latin typeface="Times New Roman" panose="02020603050405020304" pitchFamily="18" charset="0"/>
                <a:cs typeface="Times New Roman" panose="02020603050405020304" pitchFamily="18" charset="0"/>
              </a:rPr>
              <a:t>Đảng</a:t>
            </a:r>
            <a:endParaRPr lang="en-US" sz="26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7" name="Content Placeholder 2"/>
          <p:cNvSpPr>
            <a:spLocks noGrp="1"/>
          </p:cNvSpPr>
          <p:nvPr>
            <p:ph idx="1"/>
          </p:nvPr>
        </p:nvSpPr>
        <p:spPr>
          <a:xfrm>
            <a:off x="366639" y="1051560"/>
            <a:ext cx="11444361" cy="5387926"/>
          </a:xfrm>
        </p:spPr>
        <p:txBody>
          <a:bodyPr>
            <a:noAutofit/>
          </a:bodyPr>
          <a:lstStyle/>
          <a:p>
            <a:pPr marL="0" indent="0" algn="just">
              <a:lnSpc>
                <a:spcPts val="2800"/>
              </a:lnSpc>
              <a:spcBef>
                <a:spcPts val="400"/>
              </a:spcBef>
              <a:spcAft>
                <a:spcPts val="400"/>
              </a:spcAft>
              <a:buNone/>
            </a:pP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Phối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Tổng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đoàn</a:t>
            </a:r>
            <a:r>
              <a:rPr lang="fr-FR" sz="2200" dirty="0">
                <a:solidFill>
                  <a:schemeClr val="accent1">
                    <a:lumMod val="75000"/>
                  </a:schemeClr>
                </a:solidFill>
                <a:latin typeface="Times New Roman" panose="02020603050405020304" pitchFamily="18" charset="0"/>
                <a:cs typeface="Times New Roman" panose="02020603050405020304" pitchFamily="18" charset="0"/>
              </a:rPr>
              <a:t> Lao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động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Nam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tổ</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chức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quan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việc</a:t>
            </a:r>
            <a:r>
              <a:rPr lang="nl-NL" sz="2200" dirty="0">
                <a:solidFill>
                  <a:schemeClr val="accent1">
                    <a:lumMod val="75000"/>
                  </a:schemeClr>
                </a:solidFill>
                <a:latin typeface="Times New Roman" panose="02020603050405020304" pitchFamily="18" charset="0"/>
                <a:cs typeface="Times New Roman" panose="02020603050405020304" pitchFamily="18" charset="0"/>
              </a:rPr>
              <a:t> tham gia xây dựng </a:t>
            </a:r>
            <a:r>
              <a:rPr lang="nl-NL" sz="2200" dirty="0" smtClean="0">
                <a:solidFill>
                  <a:schemeClr val="accent1">
                    <a:lumMod val="75000"/>
                  </a:schemeClr>
                </a:solidFill>
                <a:latin typeface="Times New Roman" panose="02020603050405020304" pitchFamily="18" charset="0"/>
                <a:cs typeface="Times New Roman" panose="02020603050405020304" pitchFamily="18" charset="0"/>
              </a:rPr>
              <a:t>QHLĐ tiến </a:t>
            </a:r>
            <a:r>
              <a:rPr lang="nl-NL" sz="2200" dirty="0">
                <a:solidFill>
                  <a:schemeClr val="accent1">
                    <a:lumMod val="75000"/>
                  </a:schemeClr>
                </a:solidFill>
                <a:latin typeface="Times New Roman" panose="02020603050405020304" pitchFamily="18" charset="0"/>
                <a:cs typeface="Times New Roman" panose="02020603050405020304" pitchFamily="18" charset="0"/>
              </a:rPr>
              <a:t>bộ, hài hòa</a:t>
            </a:r>
            <a:r>
              <a:rPr lang="nl-NL" sz="2200" dirty="0" smtClean="0">
                <a:solidFill>
                  <a:schemeClr val="accent1">
                    <a:lumMod val="75000"/>
                  </a:schemeClr>
                </a:solidFill>
                <a:latin typeface="Times New Roman" panose="02020603050405020304" pitchFamily="18" charset="0"/>
                <a:cs typeface="Times New Roman" panose="02020603050405020304" pitchFamily="18" charset="0"/>
              </a:rPr>
              <a:t>,</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200" dirty="0">
                <a:solidFill>
                  <a:schemeClr val="accent1">
                    <a:lumMod val="75000"/>
                  </a:schemeClr>
                </a:solidFill>
                <a:latin typeface="Times New Roman" panose="02020603050405020304" pitchFamily="18" charset="0"/>
                <a:cs typeface="Times New Roman" panose="02020603050405020304" pitchFamily="18" charset="0"/>
              </a:rPr>
              <a:t>giải quyết hài hòa lợi ích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DN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và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NLĐ, …; </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800"/>
              </a:lnSpc>
              <a:spcBef>
                <a:spcPts val="400"/>
              </a:spcBef>
              <a:spcAft>
                <a:spcPts val="400"/>
              </a:spcAft>
              <a:buNone/>
            </a:pP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Phối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Hội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Nông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a:solidFill>
                  <a:schemeClr val="accent1">
                    <a:lumMod val="75000"/>
                  </a:schemeClr>
                </a:solidFill>
                <a:latin typeface="Times New Roman" panose="02020603050405020304" pitchFamily="18" charset="0"/>
                <a:cs typeface="Times New Roman" panose="02020603050405020304" pitchFamily="18" charset="0"/>
              </a:rPr>
              <a:t> Nam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tổ</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chức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quan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thúc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kết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giữa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DN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nông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theo</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mô</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hình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sản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xuất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theo</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chuỗi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cung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ứng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chuỗi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trị</a:t>
            </a:r>
            <a:r>
              <a:rPr lang="fr-FR" sz="2200" dirty="0">
                <a:solidFill>
                  <a:schemeClr val="accent1">
                    <a:lumMod val="75000"/>
                  </a:schemeClr>
                </a:solidFill>
                <a:latin typeface="Times New Roman" panose="02020603050405020304" pitchFamily="18" charset="0"/>
                <a:cs typeface="Times New Roman" panose="02020603050405020304" pitchFamily="18" charset="0"/>
              </a:rPr>
              <a:t>;</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800"/>
              </a:lnSpc>
              <a:spcBef>
                <a:spcPts val="400"/>
              </a:spcBef>
              <a:spcAft>
                <a:spcPts val="400"/>
              </a:spcAft>
              <a:buNone/>
            </a:pP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Phối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hiệp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hội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KH&amp;KT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Việt</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a:solidFill>
                  <a:schemeClr val="accent1">
                    <a:lumMod val="75000"/>
                  </a:schemeClr>
                </a:solidFill>
                <a:latin typeface="Times New Roman" panose="02020603050405020304" pitchFamily="18" charset="0"/>
                <a:cs typeface="Times New Roman" panose="02020603050405020304" pitchFamily="18" charset="0"/>
              </a:rPr>
              <a:t>Nam,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trường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thúc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kết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giữa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DN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đội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ngũ</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trí</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thức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thúc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DN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tiếp</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cận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KHCN.</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ts val="2800"/>
              </a:lnSpc>
              <a:spcBef>
                <a:spcPts val="400"/>
              </a:spcBef>
              <a:spcAft>
                <a:spcPts val="400"/>
              </a:spcAft>
              <a:buNone/>
            </a:pP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200" dirty="0">
                <a:solidFill>
                  <a:schemeClr val="accent1">
                    <a:lumMod val="75000"/>
                  </a:schemeClr>
                </a:solidFill>
                <a:latin typeface="Times New Roman" panose="02020603050405020304" pitchFamily="18" charset="0"/>
                <a:cs typeface="Times New Roman" panose="02020603050405020304" pitchFamily="18" charset="0"/>
              </a:rPr>
              <a:t>Tăng cường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thúc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vi-VN" sz="2200" dirty="0">
                <a:solidFill>
                  <a:schemeClr val="accent1">
                    <a:lumMod val="75000"/>
                  </a:schemeClr>
                </a:solidFill>
                <a:latin typeface="Times New Roman" panose="02020603050405020304" pitchFamily="18" charset="0"/>
                <a:cs typeface="Times New Roman" panose="02020603050405020304" pitchFamily="18" charset="0"/>
              </a:rPr>
              <a:t> liên kết, hợp tác giữa </a:t>
            </a:r>
            <a:r>
              <a:rPr lang="en-US" sz="2200" dirty="0">
                <a:solidFill>
                  <a:schemeClr val="accent1">
                    <a:lumMod val="75000"/>
                  </a:schemeClr>
                </a:solidFill>
                <a:latin typeface="Times New Roman" panose="02020603050405020304" pitchFamily="18" charset="0"/>
                <a:cs typeface="Times New Roman" panose="02020603050405020304" pitchFamily="18" charset="0"/>
              </a:rPr>
              <a:t>DNNVV</a:t>
            </a:r>
            <a:r>
              <a:rPr lang="vi-VN" sz="2200" dirty="0">
                <a:solidFill>
                  <a:schemeClr val="accent1">
                    <a:lumMod val="75000"/>
                  </a:schemeClr>
                </a:solidFill>
                <a:latin typeface="Times New Roman" panose="02020603050405020304" pitchFamily="18" charset="0"/>
                <a:cs typeface="Times New Roman" panose="02020603050405020304" pitchFamily="18" charset="0"/>
              </a:rPr>
              <a:t> với </a:t>
            </a:r>
            <a:r>
              <a:rPr lang="en-US" sz="2200" dirty="0">
                <a:solidFill>
                  <a:schemeClr val="accent1">
                    <a:lumMod val="75000"/>
                  </a:schemeClr>
                </a:solidFill>
                <a:latin typeface="Times New Roman" panose="02020603050405020304" pitchFamily="18" charset="0"/>
                <a:cs typeface="Times New Roman" panose="02020603050405020304" pitchFamily="18" charset="0"/>
              </a:rPr>
              <a:t>DN</a:t>
            </a:r>
            <a:r>
              <a:rPr lang="vi-VN" sz="2200" dirty="0">
                <a:solidFill>
                  <a:schemeClr val="accent1">
                    <a:lumMod val="75000"/>
                  </a:schemeClr>
                </a:solidFill>
                <a:latin typeface="Times New Roman" panose="02020603050405020304" pitchFamily="18" charset="0"/>
                <a:cs typeface="Times New Roman" panose="02020603050405020304" pitchFamily="18" charset="0"/>
              </a:rPr>
              <a:t> lớn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vi-VN" sz="2200" dirty="0">
                <a:solidFill>
                  <a:schemeClr val="accent1">
                    <a:lumMod val="75000"/>
                  </a:schemeClr>
                </a:solidFill>
                <a:latin typeface="Times New Roman" panose="02020603050405020304" pitchFamily="18" charset="0"/>
                <a:cs typeface="Times New Roman" panose="02020603050405020304" pitchFamily="18" charset="0"/>
              </a:rPr>
              <a:t>chú trọng liên kết, hợp tác theo ngành, cụm sản xuất, chuỗi cung ứng, chuỗi giá trị</a:t>
            </a:r>
            <a:r>
              <a:rPr lang="en-US" sz="2200" dirty="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ts val="2800"/>
              </a:lnSpc>
              <a:spcBef>
                <a:spcPts val="400"/>
              </a:spcBef>
              <a:spcAft>
                <a:spcPts val="400"/>
              </a:spcAft>
              <a:buNone/>
            </a:pP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Tăng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cường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thúc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kết</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vi-VN" sz="2200" dirty="0">
                <a:solidFill>
                  <a:schemeClr val="accent1">
                    <a:lumMod val="75000"/>
                  </a:schemeClr>
                </a:solidFill>
                <a:latin typeface="Times New Roman" panose="02020603050405020304" pitchFamily="18" charset="0"/>
                <a:cs typeface="Times New Roman" panose="02020603050405020304" pitchFamily="18" charset="0"/>
              </a:rPr>
              <a:t>giữa </a:t>
            </a:r>
            <a:r>
              <a:rPr lang="en-US" sz="2200" dirty="0">
                <a:solidFill>
                  <a:schemeClr val="accent1">
                    <a:lumMod val="75000"/>
                  </a:schemeClr>
                </a:solidFill>
                <a:latin typeface="Times New Roman" panose="02020603050405020304" pitchFamily="18" charset="0"/>
                <a:cs typeface="Times New Roman" panose="02020603050405020304" pitchFamily="18" charset="0"/>
              </a:rPr>
              <a:t>DN </a:t>
            </a:r>
            <a:r>
              <a:rPr lang="vi-VN" sz="2200" dirty="0">
                <a:solidFill>
                  <a:schemeClr val="accent1">
                    <a:lumMod val="75000"/>
                  </a:schemeClr>
                </a:solidFill>
                <a:latin typeface="Times New Roman" panose="02020603050405020304" pitchFamily="18" charset="0"/>
                <a:cs typeface="Times New Roman" panose="02020603050405020304" pitchFamily="18" charset="0"/>
              </a:rPr>
              <a:t>trong nước với </a:t>
            </a:r>
            <a:r>
              <a:rPr lang="en-US" sz="2200" dirty="0">
                <a:solidFill>
                  <a:schemeClr val="accent1">
                    <a:lumMod val="75000"/>
                  </a:schemeClr>
                </a:solidFill>
                <a:latin typeface="Times New Roman" panose="02020603050405020304" pitchFamily="18" charset="0"/>
                <a:cs typeface="Times New Roman" panose="02020603050405020304" pitchFamily="18" charset="0"/>
              </a:rPr>
              <a:t>DN FDI</a:t>
            </a:r>
            <a:r>
              <a:rPr lang="vi-VN"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a:solidFill>
                  <a:schemeClr val="accent1">
                    <a:lumMod val="75000"/>
                  </a:schemeClr>
                </a:solidFill>
                <a:latin typeface="Times New Roman" panose="02020603050405020304" pitchFamily="18" charset="0"/>
                <a:cs typeface="Times New Roman" panose="02020603050405020304" pitchFamily="18" charset="0"/>
              </a:rPr>
              <a:t>DN</a:t>
            </a:r>
            <a:r>
              <a:rPr lang="vi-VN" sz="2200" dirty="0">
                <a:solidFill>
                  <a:schemeClr val="accent1">
                    <a:lumMod val="75000"/>
                  </a:schemeClr>
                </a:solidFill>
                <a:latin typeface="Times New Roman" panose="02020603050405020304" pitchFamily="18" charset="0"/>
                <a:cs typeface="Times New Roman" panose="02020603050405020304" pitchFamily="18" charset="0"/>
              </a:rPr>
              <a:t> ngoài nước, tạo cơ hội tham gia sâu hơn vào chuỗi cung ứng, chuỗi giá trị toàn cầu</a:t>
            </a:r>
            <a:r>
              <a:rPr lang="en-US" sz="2200" dirty="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ts val="2800"/>
              </a:lnSpc>
              <a:spcBef>
                <a:spcPts val="400"/>
              </a:spcBef>
              <a:spcAft>
                <a:spcPts val="400"/>
              </a:spcAft>
              <a:buNone/>
            </a:pP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vi-VN" sz="2200" dirty="0">
                <a:solidFill>
                  <a:schemeClr val="accent1">
                    <a:lumMod val="75000"/>
                  </a:schemeClr>
                </a:solidFill>
                <a:latin typeface="Times New Roman" panose="02020603050405020304" pitchFamily="18" charset="0"/>
                <a:cs typeface="Times New Roman" panose="02020603050405020304" pitchFamily="18" charset="0"/>
              </a:rPr>
              <a:t>Thúc đẩy liên kết vùng và hợp tác với chính quyền địa phương trong hỗ trợ </a:t>
            </a:r>
            <a:r>
              <a:rPr lang="en-US" sz="2200" dirty="0">
                <a:solidFill>
                  <a:schemeClr val="accent1">
                    <a:lumMod val="75000"/>
                  </a:schemeClr>
                </a:solidFill>
                <a:latin typeface="Times New Roman" panose="02020603050405020304" pitchFamily="18" charset="0"/>
                <a:cs typeface="Times New Roman" panose="02020603050405020304" pitchFamily="18" charset="0"/>
              </a:rPr>
              <a:t>DN;</a:t>
            </a:r>
          </a:p>
          <a:p>
            <a:pPr marL="0" indent="0" algn="just">
              <a:lnSpc>
                <a:spcPts val="2800"/>
              </a:lnSpc>
              <a:spcBef>
                <a:spcPts val="400"/>
              </a:spcBef>
              <a:spcAft>
                <a:spcPts val="400"/>
              </a:spcAft>
              <a:buNone/>
            </a:pP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Hình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thành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phát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huy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vai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trò</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của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HHDN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vùng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việc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thúc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kết</a:t>
            </a:r>
            <a:r>
              <a:rPr lang="fr-FR" sz="2200" dirty="0">
                <a:solidFill>
                  <a:schemeClr val="accent1">
                    <a:lumMod val="75000"/>
                  </a:schemeClr>
                </a:solidFill>
                <a:latin typeface="Times New Roman" panose="02020603050405020304" pitchFamily="18" charset="0"/>
                <a:cs typeface="Times New Roman" panose="02020603050405020304" pitchFamily="18" charset="0"/>
              </a:rPr>
              <a:t> DN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giữa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vùng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địa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phương</a:t>
            </a:r>
            <a:r>
              <a:rPr lang="en-US" sz="2200" i="1"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418268505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285" y="111908"/>
            <a:ext cx="10525633" cy="957238"/>
          </a:xfrm>
        </p:spPr>
        <p:txBody>
          <a:bodyPr>
            <a:noAutofit/>
          </a:bodyPr>
          <a:lstStyle/>
          <a:p>
            <a:pPr algn="just">
              <a:lnSpc>
                <a:spcPts val="3000"/>
              </a:lnSpc>
            </a:pPr>
            <a:r>
              <a:rPr lang="fr-FR" sz="2600" b="1" dirty="0">
                <a:solidFill>
                  <a:schemeClr val="accent1">
                    <a:lumMod val="75000"/>
                  </a:schemeClr>
                </a:solidFill>
                <a:latin typeface="Times New Roman" panose="02020603050405020304" pitchFamily="18" charset="0"/>
                <a:cs typeface="Times New Roman" panose="02020603050405020304" pitchFamily="18" charset="0"/>
              </a:rPr>
              <a:t>6.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Nâng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cao</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vai</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trò</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của</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đoàn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Thương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mại</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và</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Công</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nghiệp</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Việt</a:t>
            </a:r>
            <a:r>
              <a:rPr lang="fr-FR" sz="2600" b="1" dirty="0">
                <a:solidFill>
                  <a:schemeClr val="accent1">
                    <a:lumMod val="75000"/>
                  </a:schemeClr>
                </a:solidFill>
                <a:latin typeface="Times New Roman" panose="02020603050405020304" pitchFamily="18" charset="0"/>
                <a:cs typeface="Times New Roman" panose="02020603050405020304" pitchFamily="18" charset="0"/>
              </a:rPr>
              <a:t> Nam,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tổ</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chức</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đại</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diện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đội</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ngũ</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nhân</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a:solidFill>
                  <a:schemeClr val="accent1">
                    <a:lumMod val="75000"/>
                  </a:schemeClr>
                </a:solidFill>
                <a:latin typeface="Times New Roman" panose="02020603050405020304" pitchFamily="18" charset="0"/>
                <a:cs typeface="Times New Roman" panose="02020603050405020304" pitchFamily="18" charset="0"/>
              </a:rPr>
              <a:t>doanh</a:t>
            </a:r>
            <a:r>
              <a:rPr lang="fr-FR" sz="2600" b="1" dirty="0">
                <a:solidFill>
                  <a:schemeClr val="accent1">
                    <a:lumMod val="75000"/>
                  </a:schemeClr>
                </a:solidFill>
                <a:latin typeface="Times New Roman" panose="02020603050405020304" pitchFamily="18" charset="0"/>
                <a:cs typeface="Times New Roman" panose="02020603050405020304" pitchFamily="18" charset="0"/>
              </a:rPr>
              <a:t> </a:t>
            </a:r>
            <a:r>
              <a:rPr lang="fr-FR" sz="2600" b="1" dirty="0" err="1" smtClean="0">
                <a:solidFill>
                  <a:schemeClr val="accent1">
                    <a:lumMod val="75000"/>
                  </a:schemeClr>
                </a:solidFill>
                <a:latin typeface="Times New Roman" panose="02020603050405020304" pitchFamily="18" charset="0"/>
                <a:cs typeface="Times New Roman" panose="02020603050405020304" pitchFamily="18" charset="0"/>
              </a:rPr>
              <a:t>nghiệp</a:t>
            </a:r>
            <a:endParaRPr lang="en-US" sz="26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a:xfrm>
            <a:off x="388033" y="1181685"/>
            <a:ext cx="11428829" cy="5542671"/>
          </a:xfrm>
        </p:spPr>
        <p:txBody>
          <a:bodyPr>
            <a:noAutofit/>
          </a:bodyPr>
          <a:lstStyle/>
          <a:p>
            <a:pPr marL="0" indent="0">
              <a:lnSpc>
                <a:spcPct val="100000"/>
              </a:lnSpc>
              <a:spcBef>
                <a:spcPts val="600"/>
              </a:spcBef>
              <a:spcAft>
                <a:spcPts val="600"/>
              </a:spcAft>
              <a:buNone/>
            </a:pP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Tiếp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tục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phát</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huy</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vai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trò</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là</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tổ</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chức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quốc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gia</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tập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đại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diện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cho</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cộng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đồng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DN</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thực hiện </a:t>
            </a:r>
            <a:r>
              <a:rPr lang="vi-VN" sz="2200" dirty="0">
                <a:solidFill>
                  <a:schemeClr val="accent1">
                    <a:lumMod val="75000"/>
                  </a:schemeClr>
                </a:solidFill>
                <a:latin typeface="Times New Roman" panose="02020603050405020304" pitchFamily="18" charset="0"/>
                <a:cs typeface="Times New Roman" panose="02020603050405020304" pitchFamily="18" charset="0"/>
              </a:rPr>
              <a:t>tốt nhiệm vụ là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cầu</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nối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giữa</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đội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ngũ</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cộng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đồng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DN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với</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Đảng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Nhà</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nước</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ct val="100000"/>
              </a:lnSpc>
              <a:spcBef>
                <a:spcPts val="600"/>
              </a:spcBef>
              <a:spcAft>
                <a:spcPts val="600"/>
              </a:spcAft>
              <a:buNone/>
            </a:pP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mạnh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vai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trò</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của</a:t>
            </a:r>
            <a:r>
              <a:rPr lang="vi-VN" sz="2200" dirty="0">
                <a:solidFill>
                  <a:schemeClr val="accent1">
                    <a:lumMod val="75000"/>
                  </a:schemeClr>
                </a:solidFill>
                <a:latin typeface="Times New Roman" panose="02020603050405020304" pitchFamily="18" charset="0"/>
                <a:cs typeface="Times New Roman" panose="02020603050405020304" pitchFamily="18" charset="0"/>
              </a:rPr>
              <a:t> VCCI và các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HHDN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trong</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việc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thúc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đẩy</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bảo</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vệ</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quyền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lợi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hợp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pháp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chính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đáng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của</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doanh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nhân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DN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Việt</a:t>
            </a:r>
            <a:r>
              <a:rPr lang="en-US" sz="2200" dirty="0">
                <a:solidFill>
                  <a:schemeClr val="accent1">
                    <a:lumMod val="75000"/>
                  </a:schemeClr>
                </a:solidFill>
                <a:latin typeface="Times New Roman" panose="02020603050405020304" pitchFamily="18" charset="0"/>
                <a:cs typeface="Times New Roman" panose="02020603050405020304" pitchFamily="18" charset="0"/>
              </a:rPr>
              <a:t> Nam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quan</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hệ</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nước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và</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quốc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tế</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ct val="100000"/>
              </a:lnSpc>
              <a:spcBef>
                <a:spcPts val="600"/>
              </a:spcBef>
              <a:spcAft>
                <a:spcPts val="600"/>
              </a:spcAft>
              <a:buNone/>
            </a:pP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Tiếp</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tục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phát</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huy</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vai</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trò</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vi-VN" sz="2200" dirty="0">
                <a:solidFill>
                  <a:schemeClr val="accent1">
                    <a:lumMod val="75000"/>
                  </a:schemeClr>
                </a:solidFill>
                <a:latin typeface="Times New Roman" panose="02020603050405020304" pitchFamily="18" charset="0"/>
                <a:cs typeface="Times New Roman" panose="02020603050405020304" pitchFamily="18" charset="0"/>
              </a:rPr>
              <a:t>đại diện </a:t>
            </a:r>
            <a:r>
              <a:rPr lang="en-US" sz="2200" dirty="0">
                <a:solidFill>
                  <a:schemeClr val="accent1">
                    <a:lumMod val="75000"/>
                  </a:schemeClr>
                </a:solidFill>
                <a:latin typeface="Times New Roman" panose="02020603050405020304" pitchFamily="18" charset="0"/>
                <a:cs typeface="Times New Roman" panose="02020603050405020304" pitchFamily="18" charset="0"/>
              </a:rPr>
              <a:t>NSDLĐ </a:t>
            </a:r>
            <a:r>
              <a:rPr lang="vi-VN" sz="2200" dirty="0">
                <a:solidFill>
                  <a:schemeClr val="accent1">
                    <a:lumMod val="75000"/>
                  </a:schemeClr>
                </a:solidFill>
                <a:latin typeface="Times New Roman" panose="02020603050405020304" pitchFamily="18" charset="0"/>
                <a:cs typeface="Times New Roman" panose="02020603050405020304" pitchFamily="18" charset="0"/>
              </a:rPr>
              <a:t>để thực hiện chức năng tư vấn cho Chính phủ, Thủ tướng Chính phủ về phương hướng, cơ chế và chính sách lao động</a:t>
            </a:r>
            <a:r>
              <a:rPr lang="en-US" sz="2200" dirty="0">
                <a:solidFill>
                  <a:schemeClr val="accent1">
                    <a:lumMod val="75000"/>
                  </a:schemeClr>
                </a:solidFill>
                <a:latin typeface="Times New Roman" panose="02020603050405020304" pitchFamily="18" charset="0"/>
                <a:cs typeface="Times New Roman" panose="02020603050405020304" pitchFamily="18" charset="0"/>
              </a:rPr>
              <a:t>;</a:t>
            </a:r>
          </a:p>
          <a:p>
            <a:pPr marL="0" indent="0" algn="just">
              <a:lnSpc>
                <a:spcPct val="100000"/>
              </a:lnSpc>
              <a:spcBef>
                <a:spcPts val="600"/>
              </a:spcBef>
              <a:spcAft>
                <a:spcPts val="600"/>
              </a:spcAft>
              <a:buNone/>
            </a:pP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smtClean="0">
                <a:solidFill>
                  <a:schemeClr val="accent1">
                    <a:lumMod val="75000"/>
                  </a:schemeClr>
                </a:solidFill>
                <a:latin typeface="Times New Roman" panose="02020603050405020304" pitchFamily="18" charset="0"/>
                <a:cs typeface="Times New Roman" panose="02020603050405020304" pitchFamily="18" charset="0"/>
              </a:rPr>
              <a:t>Tham</a:t>
            </a:r>
            <a:r>
              <a:rPr lang="fr-FR"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với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quan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nhà</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nước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có</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thẩm</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quyền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trong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quá</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trình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đàm</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phán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ký</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kết</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gia</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nhập</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phê</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chuẩn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thực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các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điều</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ước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quốc</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tế</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có</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liên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quan</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tới</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kinh</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tế</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thương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mại</a:t>
            </a:r>
            <a:r>
              <a:rPr lang="fr-FR" sz="2200" dirty="0">
                <a:solidFill>
                  <a:schemeClr val="accent1">
                    <a:lumMod val="75000"/>
                  </a:schemeClr>
                </a:solidFill>
                <a:latin typeface="Times New Roman" panose="02020603050405020304" pitchFamily="18" charset="0"/>
                <a:cs typeface="Times New Roman" panose="02020603050405020304" pitchFamily="18" charset="0"/>
              </a:rPr>
              <a:t>, lao </a:t>
            </a:r>
            <a:r>
              <a:rPr lang="fr-FR" sz="2200" dirty="0" err="1">
                <a:solidFill>
                  <a:schemeClr val="accent1">
                    <a:lumMod val="75000"/>
                  </a:schemeClr>
                </a:solidFill>
                <a:latin typeface="Times New Roman" panose="02020603050405020304" pitchFamily="18" charset="0"/>
                <a:cs typeface="Times New Roman" panose="02020603050405020304" pitchFamily="18" charset="0"/>
              </a:rPr>
              <a:t>động</a:t>
            </a:r>
            <a:r>
              <a:rPr lang="fr-FR"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i="1" dirty="0">
                <a:solidFill>
                  <a:schemeClr val="accent1">
                    <a:lumMod val="75000"/>
                  </a:schemeClr>
                </a:solidFill>
                <a:latin typeface="Times New Roman" panose="02020603050405020304" pitchFamily="18" charset="0"/>
                <a:cs typeface="Times New Roman" panose="02020603050405020304" pitchFamily="18" charset="0"/>
              </a:rPr>
              <a:t>.</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a:p>
            <a:pPr marL="0" indent="0" algn="just">
              <a:lnSpc>
                <a:spcPct val="100000"/>
              </a:lnSpc>
              <a:spcBef>
                <a:spcPts val="600"/>
              </a:spcBef>
              <a:spcAft>
                <a:spcPts val="600"/>
              </a:spcAft>
              <a:buNone/>
            </a:pP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pic>
        <p:nvPicPr>
          <p:cNvPr id="10242" name="Picture 2" descr="Phát động đợt thi đua chào mừng kỷ niệm 60 năm thành lập Liên đoàn Thương  mại và Công nghiệp Việt Nam (VCC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1943" y="4569305"/>
            <a:ext cx="2766908" cy="2156243"/>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ỘI NGHỊ TOÀN QUỐC CÁC HIỆP HỘI DOANH NGHIỆP VÀ GIỚI DOANH NHÂN VIỆT NAM  2023 | Vcosa - Hiệp hội Bông Sợi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1143" y="4411386"/>
            <a:ext cx="4144282" cy="233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357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03012" y="155526"/>
            <a:ext cx="10084327" cy="943171"/>
          </a:xfrm>
        </p:spPr>
        <p:txBody>
          <a:bodyPr>
            <a:normAutofit/>
          </a:bodyPr>
          <a:lstStyle/>
          <a:p>
            <a:pPr algn="just">
              <a:lnSpc>
                <a:spcPts val="3000"/>
              </a:lnSpc>
            </a:pPr>
            <a:r>
              <a:rPr lang="vi-VN" sz="2600" b="1" dirty="0">
                <a:solidFill>
                  <a:schemeClr val="accent1">
                    <a:lumMod val="75000"/>
                  </a:schemeClr>
                </a:solidFill>
                <a:latin typeface="Times New Roman" panose="02020603050405020304" pitchFamily="18" charset="0"/>
                <a:cs typeface="Times New Roman" panose="02020603050405020304" pitchFamily="18" charset="0"/>
              </a:rPr>
              <a:t>7. Tăng cường sự lãnh đạo của Đảng, quản lý của Nhà nước trong xây dựng và phát huy vai trò đội ngũ doanh </a:t>
            </a:r>
            <a:r>
              <a:rPr lang="vi-VN" sz="2600" b="1" dirty="0" smtClean="0">
                <a:solidFill>
                  <a:schemeClr val="accent1">
                    <a:lumMod val="75000"/>
                  </a:schemeClr>
                </a:solidFill>
                <a:latin typeface="Times New Roman" panose="02020603050405020304" pitchFamily="18" charset="0"/>
                <a:cs typeface="Times New Roman" panose="02020603050405020304" pitchFamily="18" charset="0"/>
              </a:rPr>
              <a:t>nhân</a:t>
            </a:r>
            <a:endParaRPr lang="en-US" sz="26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a:xfrm>
            <a:off x="608969" y="1394088"/>
            <a:ext cx="11144882" cy="1322362"/>
          </a:xfrm>
          <a:solidFill>
            <a:schemeClr val="accent4">
              <a:lumMod val="20000"/>
              <a:lumOff val="80000"/>
            </a:schemeClr>
          </a:solidFill>
        </p:spPr>
        <p:txBody>
          <a:bodyPr>
            <a:noAutofit/>
          </a:bodyPr>
          <a:lstStyle/>
          <a:p>
            <a:pPr marL="0" indent="0" algn="just">
              <a:lnSpc>
                <a:spcPts val="3000"/>
              </a:lnSpc>
              <a:spcBef>
                <a:spcPts val="600"/>
              </a:spcBef>
              <a:spcAft>
                <a:spcPts val="600"/>
              </a:spcAft>
              <a:buNone/>
            </a:pP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Nâng </a:t>
            </a:r>
            <a:r>
              <a:rPr lang="vi-VN" sz="2400" dirty="0">
                <a:solidFill>
                  <a:schemeClr val="accent1">
                    <a:lumMod val="75000"/>
                  </a:schemeClr>
                </a:solidFill>
                <a:latin typeface="Times New Roman" panose="02020603050405020304" pitchFamily="18" charset="0"/>
                <a:cs typeface="Times New Roman" panose="02020603050405020304" pitchFamily="18" charset="0"/>
              </a:rPr>
              <a:t>cao nhận thức, trách nhiệm của các cấp ủy, tổ chức đảng, đơn vị trong lãnh đạo, chỉ đạo quán triệt, cụ thể hoá đường lối, chủ trương của Đảng, chính sách pháp luật của Nhà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nước</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71500" y="3036369"/>
            <a:ext cx="11220405" cy="1026942"/>
          </a:xfrm>
          <a:prstGeom prst="rect">
            <a:avLst/>
          </a:prstGeom>
          <a:solidFill>
            <a:schemeClr val="accent6">
              <a:lumMod val="20000"/>
              <a:lumOff val="8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3000"/>
              </a:lnSpc>
              <a:spcBef>
                <a:spcPts val="600"/>
              </a:spcBef>
              <a:spcAft>
                <a:spcPts val="600"/>
              </a:spcAft>
              <a:buFont typeface="Arial" panose="020B0604020202020204" pitchFamily="34" charset="0"/>
              <a:buNone/>
            </a:pP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Nghiên</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cứu</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xây</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dựng</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cơ</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chế</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phối</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hợp</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giữa</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VCCI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với</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cơ</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quan</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của</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Đảng</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Nhà</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nước</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và</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đoàn</a:t>
            </a:r>
            <a:r>
              <a:rPr lang="fr-FR"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fr-FR" sz="2400" dirty="0" err="1" smtClean="0">
                <a:solidFill>
                  <a:schemeClr val="accent1">
                    <a:lumMod val="75000"/>
                  </a:schemeClr>
                </a:solidFill>
                <a:latin typeface="Times New Roman" panose="02020603050405020304" pitchFamily="18" charset="0"/>
                <a:cs typeface="Times New Roman" panose="02020603050405020304" pitchFamily="18" charset="0"/>
              </a:rPr>
              <a:t>thể</a:t>
            </a:r>
            <a:r>
              <a:rPr lang="fr-FR" sz="2400" i="1"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180890506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295422" y="181957"/>
            <a:ext cx="10542467" cy="130829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ct val="100000"/>
              </a:lnSpc>
              <a:spcBef>
                <a:spcPts val="600"/>
              </a:spcBef>
              <a:spcAft>
                <a:spcPts val="600"/>
              </a:spcAft>
            </a:pPr>
            <a:r>
              <a:rPr lang="vi-VN" sz="2600" b="1" dirty="0" smtClean="0">
                <a:solidFill>
                  <a:schemeClr val="accent1">
                    <a:lumMod val="75000"/>
                  </a:schemeClr>
                </a:solidFill>
                <a:latin typeface="Times New Roman" panose="02020603050405020304" pitchFamily="18" charset="0"/>
                <a:cs typeface="Times New Roman" panose="02020603050405020304" pitchFamily="18" charset="0"/>
              </a:rPr>
              <a:t>8. Chủ động, tích cực tham gia quá trình thực hiện và theo dõi, đôn đốc việc thực hiện Nghị quyết </a:t>
            </a:r>
            <a:r>
              <a:rPr lang="fr-FR" sz="2600" b="1" dirty="0" smtClean="0">
                <a:solidFill>
                  <a:schemeClr val="accent1">
                    <a:lumMod val="75000"/>
                  </a:schemeClr>
                </a:solidFill>
                <a:latin typeface="Times New Roman" panose="02020603050405020304" pitchFamily="18" charset="0"/>
                <a:cs typeface="Times New Roman" panose="02020603050405020304" pitchFamily="18" charset="0"/>
              </a:rPr>
              <a:t>41</a:t>
            </a:r>
            <a:r>
              <a:rPr lang="vi-VN" sz="2600" b="1" dirty="0" smtClean="0">
                <a:solidFill>
                  <a:schemeClr val="accent1">
                    <a:lumMod val="75000"/>
                  </a:schemeClr>
                </a:solidFill>
                <a:latin typeface="Times New Roman" panose="02020603050405020304" pitchFamily="18" charset="0"/>
                <a:cs typeface="Times New Roman" panose="02020603050405020304" pitchFamily="18" charset="0"/>
              </a:rPr>
              <a:t>-NQ/TW của các ban cán sự đảng, đảng đoàn, các tỉnh ủy, thành ủy</a:t>
            </a:r>
            <a:endParaRPr lang="en-US" sz="26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6" name="Title 1"/>
          <p:cNvSpPr>
            <a:spLocks noGrp="1"/>
          </p:cNvSpPr>
          <p:nvPr>
            <p:ph type="title"/>
          </p:nvPr>
        </p:nvSpPr>
        <p:spPr>
          <a:xfrm>
            <a:off x="295419" y="4712677"/>
            <a:ext cx="11549575" cy="1322363"/>
          </a:xfrm>
          <a:solidFill>
            <a:schemeClr val="tx2">
              <a:lumMod val="20000"/>
              <a:lumOff val="80000"/>
            </a:schemeClr>
          </a:solidFill>
        </p:spPr>
        <p:txBody>
          <a:bodyPr>
            <a:noAutofit/>
          </a:bodyPr>
          <a:lstStyle/>
          <a:p>
            <a:pPr algn="just">
              <a:lnSpc>
                <a:spcPts val="3000"/>
              </a:lnSpc>
              <a:spcBef>
                <a:spcPts val="600"/>
              </a:spcBef>
              <a:spcAft>
                <a:spcPts val="600"/>
              </a:spcAft>
            </a:pP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Phối </a:t>
            </a:r>
            <a:r>
              <a:rPr lang="vi-VN" sz="2400" dirty="0">
                <a:solidFill>
                  <a:schemeClr val="accent1">
                    <a:lumMod val="75000"/>
                  </a:schemeClr>
                </a:solidFill>
                <a:latin typeface="Times New Roman" panose="02020603050405020304" pitchFamily="18" charset="0"/>
                <a:cs typeface="Times New Roman" panose="02020603050405020304" pitchFamily="18" charset="0"/>
              </a:rPr>
              <a:t>hợp với các bộ, ngành,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Ủ</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BND</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các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tỉnh, thành </a:t>
            </a:r>
            <a:r>
              <a:rPr lang="vi-VN" sz="2400" dirty="0">
                <a:solidFill>
                  <a:schemeClr val="accent1">
                    <a:lumMod val="75000"/>
                  </a:schemeClr>
                </a:solidFill>
                <a:latin typeface="Times New Roman" panose="02020603050405020304" pitchFamily="18" charset="0"/>
                <a:cs typeface="Times New Roman" panose="02020603050405020304" pitchFamily="18" charset="0"/>
              </a:rPr>
              <a:t>phố trực thuộc </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TU</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trong tổ chức triển khai thực hiện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C</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THĐ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của </a:t>
            </a:r>
            <a:r>
              <a:rPr lang="vi-VN" sz="2400" dirty="0">
                <a:solidFill>
                  <a:schemeClr val="accent1">
                    <a:lumMod val="75000"/>
                  </a:schemeClr>
                </a:solidFill>
                <a:latin typeface="Times New Roman" panose="02020603050405020304" pitchFamily="18" charset="0"/>
                <a:cs typeface="Times New Roman" panose="02020603050405020304" pitchFamily="18" charset="0"/>
              </a:rPr>
              <a:t>Chính phủ thực hiện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N</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Q</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phối hợp với Bộ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K</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HĐT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theo </a:t>
            </a:r>
            <a:r>
              <a:rPr lang="vi-VN" sz="2400" dirty="0">
                <a:solidFill>
                  <a:schemeClr val="accent1">
                    <a:lumMod val="75000"/>
                  </a:schemeClr>
                </a:solidFill>
                <a:latin typeface="Times New Roman" panose="02020603050405020304" pitchFamily="18" charset="0"/>
                <a:cs typeface="Times New Roman" panose="02020603050405020304" pitchFamily="18" charset="0"/>
              </a:rPr>
              <a:t>dõi, đôn đốc, đánh giá sơ kết, tổng kết tình hình triển khai thực hiện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C</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THĐ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của </a:t>
            </a:r>
            <a:r>
              <a:rPr lang="vi-VN" sz="2400" dirty="0">
                <a:solidFill>
                  <a:schemeClr val="accent1">
                    <a:lumMod val="75000"/>
                  </a:schemeClr>
                </a:solidFill>
                <a:latin typeface="Times New Roman" panose="02020603050405020304" pitchFamily="18" charset="0"/>
                <a:cs typeface="Times New Roman" panose="02020603050405020304" pitchFamily="18" charset="0"/>
              </a:rPr>
              <a:t>Chính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phủ.</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295419" y="1695155"/>
            <a:ext cx="11549575" cy="1343466"/>
          </a:xfrm>
          <a:prstGeom prst="rect">
            <a:avLst/>
          </a:prstGeom>
          <a:solidFill>
            <a:schemeClr val="accent5">
              <a:lumMod val="20000"/>
              <a:lumOff val="8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ts val="3000"/>
              </a:lnSpc>
              <a:spcBef>
                <a:spcPts val="600"/>
              </a:spcBef>
              <a:spcAft>
                <a:spcPts val="600"/>
              </a:spcAft>
            </a:pP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Chủ </a:t>
            </a:r>
            <a:r>
              <a:rPr lang="vi-VN" sz="2400" dirty="0">
                <a:solidFill>
                  <a:schemeClr val="accent1">
                    <a:lumMod val="75000"/>
                  </a:schemeClr>
                </a:solidFill>
                <a:latin typeface="Times New Roman" panose="02020603050405020304" pitchFamily="18" charset="0"/>
                <a:cs typeface="Times New Roman" panose="02020603050405020304" pitchFamily="18" charset="0"/>
              </a:rPr>
              <a:t>động phối hợp với ban cán sự đảng, đảng đoàn, các tỉnh ủy, thành ủy tổ chức triển khai thực hiện </a:t>
            </a:r>
            <a:r>
              <a:rPr lang="en-US" sz="2400" dirty="0">
                <a:solidFill>
                  <a:schemeClr val="accent1">
                    <a:lumMod val="75000"/>
                  </a:schemeClr>
                </a:solidFill>
                <a:latin typeface="Times New Roman" panose="02020603050405020304" pitchFamily="18" charset="0"/>
                <a:cs typeface="Times New Roman" panose="02020603050405020304" pitchFamily="18" charset="0"/>
              </a:rPr>
              <a:t>NQ </a:t>
            </a:r>
            <a:r>
              <a:rPr lang="vi-VN" sz="2400" dirty="0">
                <a:solidFill>
                  <a:schemeClr val="accent1">
                    <a:lumMod val="75000"/>
                  </a:schemeClr>
                </a:solidFill>
                <a:latin typeface="Times New Roman" panose="02020603050405020304" pitchFamily="18" charset="0"/>
                <a:cs typeface="Times New Roman" panose="02020603050405020304" pitchFamily="18" charset="0"/>
              </a:rPr>
              <a:t>theo chức năng, nhiệm vụ được giao; đầu mối tổng hợp, phản ảnh các đề xuất giải pháp tháo gỡ khó khăn, vướng mắc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mới</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295419" y="3265202"/>
            <a:ext cx="11549575" cy="1216858"/>
          </a:xfrm>
          <a:prstGeom prst="rect">
            <a:avLst/>
          </a:prstGeom>
          <a:solidFill>
            <a:schemeClr val="accent2">
              <a:lumMod val="20000"/>
              <a:lumOff val="80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lnSpc>
                <a:spcPts val="3000"/>
              </a:lnSpc>
              <a:spcBef>
                <a:spcPts val="600"/>
              </a:spcBef>
              <a:spcAft>
                <a:spcPts val="600"/>
              </a:spcAft>
            </a:pP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400" dirty="0">
                <a:solidFill>
                  <a:schemeClr val="accent1">
                    <a:lumMod val="75000"/>
                  </a:schemeClr>
                </a:solidFill>
                <a:latin typeface="Times New Roman" panose="02020603050405020304" pitchFamily="18" charset="0"/>
                <a:cs typeface="Times New Roman" panose="02020603050405020304" pitchFamily="18" charset="0"/>
              </a:rPr>
              <a:t>Phối hợp với Ban Kinh tế Trung ương và cơ quan liên quan thường xuyên theo dõi, đôn đốc, giám sát, kiểm tra, định kỳ sơ kết, tổng kết, báo cáo Bộ Chính trị, Ban Bí thư kết quả thực </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hiện</a:t>
            </a: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 NQ;</a:t>
            </a:r>
            <a:r>
              <a:rPr lang="vi-VN" sz="2400" dirty="0" smtClean="0">
                <a:solidFill>
                  <a:schemeClr val="accent1">
                    <a:lumMod val="75000"/>
                  </a:schemeClr>
                </a:solidFill>
                <a:latin typeface="Times New Roman" panose="02020603050405020304" pitchFamily="18" charset="0"/>
                <a:cs typeface="Times New Roman" panose="02020603050405020304" pitchFamily="18" charset="0"/>
              </a:rPr>
              <a:t> </a:t>
            </a:r>
            <a:endParaRPr lang="en-US" sz="24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5662030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531643D6-4F4C-49D1-AB5A-59CA2943F57A}"/>
              </a:ext>
            </a:extLst>
          </p:cNvPr>
          <p:cNvSpPr txBox="1"/>
          <p:nvPr/>
        </p:nvSpPr>
        <p:spPr>
          <a:xfrm>
            <a:off x="1330238" y="236965"/>
            <a:ext cx="8199843" cy="492443"/>
          </a:xfrm>
          <a:prstGeom prst="rect">
            <a:avLst/>
          </a:prstGeom>
          <a:noFill/>
        </p:spPr>
        <p:txBody>
          <a:bodyPr wrap="square">
            <a:spAutoFit/>
          </a:bodyPr>
          <a:lstStyle/>
          <a:p>
            <a:r>
              <a:rPr lang="en-US" sz="2600" b="1" dirty="0">
                <a:solidFill>
                  <a:schemeClr val="accent1">
                    <a:lumMod val="75000"/>
                  </a:schemeClr>
                </a:solidFill>
                <a:latin typeface="Times New Roman" panose="02020603050405020304" pitchFamily="18" charset="0"/>
                <a:ea typeface="Batang" panose="02030600000101010101" pitchFamily="18" charset="-127"/>
                <a:cs typeface="Times New Roman" panose="02020603050405020304" pitchFamily="18" charset="0"/>
              </a:rPr>
              <a:t>TỔ CHỨC THỰC HIỆN</a:t>
            </a:r>
          </a:p>
        </p:txBody>
      </p:sp>
      <p:sp>
        <p:nvSpPr>
          <p:cNvPr id="13" name="Oval 12">
            <a:extLst>
              <a:ext uri="{FF2B5EF4-FFF2-40B4-BE49-F238E27FC236}">
                <a16:creationId xmlns:a16="http://schemas.microsoft.com/office/drawing/2014/main" xmlns="" id="{4029A57C-1095-4670-B173-E5A230E189F6}"/>
              </a:ext>
            </a:extLst>
          </p:cNvPr>
          <p:cNvSpPr/>
          <p:nvPr/>
        </p:nvSpPr>
        <p:spPr>
          <a:xfrm>
            <a:off x="250238" y="112317"/>
            <a:ext cx="804839" cy="725025"/>
          </a:xfrm>
          <a:prstGeom prst="ellipse">
            <a:avLst/>
          </a:prstGeom>
          <a:solidFill>
            <a:srgbClr val="C0000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b="1" dirty="0">
                <a:solidFill>
                  <a:schemeClr val="bg1"/>
                </a:solidFill>
                <a:latin typeface="Times New Roman" panose="02020603050405020304" pitchFamily="18" charset="0"/>
                <a:cs typeface="Times New Roman" panose="02020603050405020304" pitchFamily="18" charset="0"/>
              </a:rPr>
              <a:t>IV</a:t>
            </a:r>
          </a:p>
        </p:txBody>
      </p:sp>
      <p:sp>
        <p:nvSpPr>
          <p:cNvPr id="11" name="Content Placeholder 2"/>
          <p:cNvSpPr>
            <a:spLocks noGrp="1"/>
          </p:cNvSpPr>
          <p:nvPr>
            <p:ph idx="1"/>
          </p:nvPr>
        </p:nvSpPr>
        <p:spPr>
          <a:xfrm>
            <a:off x="250238" y="1072484"/>
            <a:ext cx="11636962" cy="854684"/>
          </a:xfrm>
          <a:solidFill>
            <a:schemeClr val="accent3">
              <a:lumMod val="20000"/>
              <a:lumOff val="80000"/>
            </a:schemeClr>
          </a:solidFill>
        </p:spPr>
        <p:txBody>
          <a:bodyPr>
            <a:normAutofit/>
          </a:bodyPr>
          <a:lstStyle/>
          <a:p>
            <a:pPr marL="0" indent="0" algn="just">
              <a:lnSpc>
                <a:spcPts val="3000"/>
              </a:lnSpc>
              <a:spcBef>
                <a:spcPts val="600"/>
              </a:spcBef>
              <a:spcAft>
                <a:spcPts val="600"/>
              </a:spcAft>
              <a:buNone/>
            </a:pP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1.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Đảng </a:t>
            </a:r>
            <a:r>
              <a:rPr lang="vi-VN" sz="2200" dirty="0">
                <a:solidFill>
                  <a:schemeClr val="accent1">
                    <a:lumMod val="75000"/>
                  </a:schemeClr>
                </a:solidFill>
                <a:latin typeface="Times New Roman" panose="02020603050405020304" pitchFamily="18" charset="0"/>
                <a:cs typeface="Times New Roman" panose="02020603050405020304" pitchFamily="18" charset="0"/>
              </a:rPr>
              <a:t>đoàn VCCI lãnh đạo cụ thể hoá nội dung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CTHĐ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này </a:t>
            </a:r>
            <a:r>
              <a:rPr lang="vi-VN" sz="2200" dirty="0">
                <a:solidFill>
                  <a:schemeClr val="accent1">
                    <a:lumMod val="75000"/>
                  </a:schemeClr>
                </a:solidFill>
                <a:latin typeface="Times New Roman" panose="02020603050405020304" pitchFamily="18" charset="0"/>
                <a:cs typeface="Times New Roman" panose="02020603050405020304" pitchFamily="18" charset="0"/>
              </a:rPr>
              <a:t>vào chương trình công tác hàng năm, công tác nhiệm kỳ của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cơ</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quan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phối </a:t>
            </a:r>
            <a:r>
              <a:rPr lang="vi-VN" sz="2200" dirty="0">
                <a:solidFill>
                  <a:schemeClr val="accent1">
                    <a:lumMod val="75000"/>
                  </a:schemeClr>
                </a:solidFill>
                <a:latin typeface="Times New Roman" panose="02020603050405020304" pitchFamily="18" charset="0"/>
                <a:cs typeface="Times New Roman" panose="02020603050405020304" pitchFamily="18" charset="0"/>
              </a:rPr>
              <a:t>hợp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chỉ </a:t>
            </a:r>
            <a:r>
              <a:rPr lang="vi-VN" sz="2200" dirty="0">
                <a:solidFill>
                  <a:schemeClr val="accent1">
                    <a:lumMod val="75000"/>
                  </a:schemeClr>
                </a:solidFill>
                <a:latin typeface="Times New Roman" panose="02020603050405020304" pitchFamily="18" charset="0"/>
                <a:cs typeface="Times New Roman" panose="02020603050405020304" pitchFamily="18" charset="0"/>
              </a:rPr>
              <a:t>đạo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xây </a:t>
            </a:r>
            <a:r>
              <a:rPr lang="vi-VN" sz="2200" dirty="0">
                <a:solidFill>
                  <a:schemeClr val="accent1">
                    <a:lumMod val="75000"/>
                  </a:schemeClr>
                </a:solidFill>
                <a:latin typeface="Times New Roman" panose="02020603050405020304" pitchFamily="18" charset="0"/>
                <a:cs typeface="Times New Roman" panose="02020603050405020304" pitchFamily="18" charset="0"/>
              </a:rPr>
              <a:t>dựng, ban hành </a:t>
            </a:r>
            <a:r>
              <a:rPr lang="en-US" sz="2200" dirty="0">
                <a:solidFill>
                  <a:schemeClr val="accent1">
                    <a:lumMod val="75000"/>
                  </a:schemeClr>
                </a:solidFill>
                <a:latin typeface="Times New Roman" panose="02020603050405020304" pitchFamily="18" charset="0"/>
                <a:cs typeface="Times New Roman" panose="02020603050405020304" pitchFamily="18" charset="0"/>
              </a:rPr>
              <a:t>k</a:t>
            </a:r>
            <a:r>
              <a:rPr lang="vi-VN" sz="2200" dirty="0">
                <a:solidFill>
                  <a:schemeClr val="accent1">
                    <a:lumMod val="75000"/>
                  </a:schemeClr>
                </a:solidFill>
                <a:latin typeface="Times New Roman" panose="02020603050405020304" pitchFamily="18" charset="0"/>
                <a:cs typeface="Times New Roman" panose="02020603050405020304" pitchFamily="18" charset="0"/>
              </a:rPr>
              <a:t>ế hoạch</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a:solidFill>
                  <a:schemeClr val="accent1">
                    <a:lumMod val="75000"/>
                  </a:schemeClr>
                </a:solidFill>
                <a:latin typeface="Times New Roman" panose="02020603050405020304" pitchFamily="18" charset="0"/>
                <a:cs typeface="Times New Roman" panose="02020603050405020304" pitchFamily="18" charset="0"/>
              </a:rPr>
              <a:t>thực</a:t>
            </a:r>
            <a:r>
              <a:rPr lang="en-US" sz="2200" dirty="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hiện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14" name="Content Placeholder 2"/>
          <p:cNvSpPr txBox="1">
            <a:spLocks/>
          </p:cNvSpPr>
          <p:nvPr/>
        </p:nvSpPr>
        <p:spPr>
          <a:xfrm>
            <a:off x="250238" y="2173078"/>
            <a:ext cx="11636962" cy="910768"/>
          </a:xfrm>
          <a:prstGeom prst="rect">
            <a:avLst/>
          </a:prstGeom>
          <a:solidFill>
            <a:schemeClr val="accent2">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3000"/>
              </a:lnSpc>
              <a:spcBef>
                <a:spcPts val="600"/>
              </a:spcBef>
              <a:spcAft>
                <a:spcPts val="600"/>
              </a:spcAft>
              <a:buFont typeface="Arial" panose="020B0604020202020204" pitchFamily="34" charset="0"/>
              <a:buNone/>
            </a:pP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2.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Hội</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đồng</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DN,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các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HHDN</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 thành viên và Ban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Công</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tác</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Hội viên VCCI căn cứ 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Q</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 và C</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THĐ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này tổ chức phổ biến, triển khai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NQ;</a:t>
            </a:r>
          </a:p>
        </p:txBody>
      </p:sp>
      <p:sp>
        <p:nvSpPr>
          <p:cNvPr id="15" name="Content Placeholder 2"/>
          <p:cNvSpPr txBox="1">
            <a:spLocks/>
          </p:cNvSpPr>
          <p:nvPr/>
        </p:nvSpPr>
        <p:spPr>
          <a:xfrm>
            <a:off x="250238" y="3383099"/>
            <a:ext cx="11636962" cy="899583"/>
          </a:xfrm>
          <a:prstGeom prst="rect">
            <a:avLst/>
          </a:prstGeom>
          <a:solidFill>
            <a:schemeClr val="accent1">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3000"/>
              </a:lnSpc>
              <a:spcBef>
                <a:spcPts val="600"/>
              </a:spcBef>
              <a:spcAft>
                <a:spcPts val="600"/>
              </a:spcAft>
              <a:buFont typeface="Arial" panose="020B0604020202020204" pitchFamily="34" charset="0"/>
              <a:buNone/>
            </a:pP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3.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Trung tâm Truyền thông và Thông tin kinh tế,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các</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đơn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vị</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báo</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chí</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truyền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thông</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của</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 VCCI đẩy mạnh tuyên truyền, phổ biến các nội dung của 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Q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và</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CTHĐ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này</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a:t>
            </a:r>
          </a:p>
        </p:txBody>
      </p:sp>
      <p:sp>
        <p:nvSpPr>
          <p:cNvPr id="16" name="Content Placeholder 2"/>
          <p:cNvSpPr txBox="1">
            <a:spLocks/>
          </p:cNvSpPr>
          <p:nvPr/>
        </p:nvSpPr>
        <p:spPr>
          <a:xfrm>
            <a:off x="250238" y="4638666"/>
            <a:ext cx="11636962" cy="916440"/>
          </a:xfrm>
          <a:prstGeom prst="rect">
            <a:avLst/>
          </a:prstGeom>
          <a:solidFill>
            <a:schemeClr val="accent4">
              <a:lumMod val="20000"/>
              <a:lumOff val="80000"/>
            </a:schemeClr>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ts val="3000"/>
              </a:lnSpc>
              <a:spcBef>
                <a:spcPts val="600"/>
              </a:spcBef>
              <a:spcAft>
                <a:spcPts val="600"/>
              </a:spcAft>
              <a:buFont typeface="Arial" panose="020B0604020202020204" pitchFamily="34" charset="0"/>
              <a:buNone/>
            </a:pP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4.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V</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P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Đảng đoàn VCCI phối hợp cùng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Viện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PTDN,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Ban </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KHTH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hướng</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dẫn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đôn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đốc</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thực hiện N</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Q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và</a:t>
            </a:r>
            <a:r>
              <a:rPr lang="en-US" sz="2200" dirty="0" smtClean="0">
                <a:solidFill>
                  <a:schemeClr val="accent1">
                    <a:lumMod val="75000"/>
                  </a:schemeClr>
                </a:solidFill>
                <a:latin typeface="Times New Roman" panose="02020603050405020304" pitchFamily="18" charset="0"/>
                <a:cs typeface="Times New Roman" panose="02020603050405020304" pitchFamily="18" charset="0"/>
              </a:rPr>
              <a:t> CTHĐ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này</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 tham mưu </a:t>
            </a:r>
            <a:r>
              <a:rPr lang="en-US" sz="2200" dirty="0" err="1" smtClean="0">
                <a:solidFill>
                  <a:schemeClr val="accent1">
                    <a:lumMod val="75000"/>
                  </a:schemeClr>
                </a:solidFill>
                <a:latin typeface="Times New Roman" panose="02020603050405020304" pitchFamily="18" charset="0"/>
                <a:cs typeface="Times New Roman" panose="02020603050405020304" pitchFamily="18" charset="0"/>
              </a:rPr>
              <a:t>công</a:t>
            </a:r>
            <a:r>
              <a:rPr lang="vi-VN" sz="2200" dirty="0" smtClean="0">
                <a:solidFill>
                  <a:schemeClr val="accent1">
                    <a:lumMod val="75000"/>
                  </a:schemeClr>
                </a:solidFill>
                <a:latin typeface="Times New Roman" panose="02020603050405020304" pitchFamily="18" charset="0"/>
                <a:cs typeface="Times New Roman" panose="02020603050405020304" pitchFamily="18" charset="0"/>
              </a:rPr>
              <a:t> tác sơ kết, tổng kết theo quy định.</a:t>
            </a:r>
            <a:endParaRPr lang="en-US" sz="22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17" name="Picture 16"/>
          <p:cNvPicPr>
            <a:picLocks noChangeAspect="1"/>
          </p:cNvPicPr>
          <p:nvPr/>
        </p:nvPicPr>
        <p:blipFill rotWithShape="1">
          <a:blip r:embed="rId3" cstate="print">
            <a:extLst>
              <a:ext uri="{28A0092B-C50C-407E-A947-70E740481C1C}">
                <a14:useLocalDpi xmlns:a14="http://schemas.microsoft.com/office/drawing/2010/main" val="0"/>
              </a:ext>
            </a:extLst>
          </a:blip>
          <a:srcRect b="1724"/>
          <a:stretch/>
        </p:blipFill>
        <p:spPr>
          <a:xfrm>
            <a:off x="10948321" y="110175"/>
            <a:ext cx="1097280" cy="537809"/>
          </a:xfrm>
          <a:prstGeom prst="rect">
            <a:avLst/>
          </a:prstGeom>
        </p:spPr>
      </p:pic>
    </p:spTree>
    <p:extLst>
      <p:ext uri="{BB962C8B-B14F-4D97-AF65-F5344CB8AC3E}">
        <p14:creationId xmlns:p14="http://schemas.microsoft.com/office/powerpoint/2010/main" val="500702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CD2AD34D-14A4-46A5-99A3-C0F5FC13288B}"/>
              </a:ext>
            </a:extLst>
          </p:cNvPr>
          <p:cNvSpPr/>
          <p:nvPr/>
        </p:nvSpPr>
        <p:spPr>
          <a:xfrm>
            <a:off x="1" y="2819399"/>
            <a:ext cx="12191999" cy="1968009"/>
          </a:xfrm>
          <a:prstGeom prst="rect">
            <a:avLst/>
          </a:prstGeom>
          <a:solidFill>
            <a:schemeClr val="accent4">
              <a:lumMod val="40000"/>
              <a:lumOff val="60000"/>
              <a:alpha val="3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accent1">
                  <a:lumMod val="75000"/>
                </a:schemeClr>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xmlns="" id="{531643D6-4F4C-49D1-AB5A-59CA2943F57A}"/>
              </a:ext>
            </a:extLst>
          </p:cNvPr>
          <p:cNvSpPr txBox="1"/>
          <p:nvPr/>
        </p:nvSpPr>
        <p:spPr>
          <a:xfrm>
            <a:off x="2059956" y="3352395"/>
            <a:ext cx="8529288" cy="92333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Batang" panose="02030600000101010101" pitchFamily="18" charset="-127"/>
                <a:cs typeface="Arial" panose="020B0604020202020204" pitchFamily="34" charset="0"/>
              </a:rPr>
              <a:t>TRÂN TRỌNG CẢM ƠN</a:t>
            </a:r>
            <a:endParaRPr kumimoji="0" lang="en-US" sz="54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b="1724"/>
          <a:stretch/>
        </p:blipFill>
        <p:spPr>
          <a:xfrm>
            <a:off x="4210050" y="386526"/>
            <a:ext cx="3886200" cy="1904740"/>
          </a:xfrm>
          <a:prstGeom prst="rect">
            <a:avLst/>
          </a:prstGeom>
        </p:spPr>
      </p:pic>
      <p:sp>
        <p:nvSpPr>
          <p:cNvPr id="4" name="Subtitle 3"/>
          <p:cNvSpPr>
            <a:spLocks noGrp="1"/>
          </p:cNvSpPr>
          <p:nvPr>
            <p:ph type="subTitle" idx="1"/>
          </p:nvPr>
        </p:nvSpPr>
        <p:spPr>
          <a:xfrm>
            <a:off x="1847850" y="6192838"/>
            <a:ext cx="9144000" cy="531812"/>
          </a:xfrm>
        </p:spPr>
        <p:txBody>
          <a:bodyPr/>
          <a:lstStyle/>
          <a:p>
            <a:r>
              <a:rPr lang="en-US" b="1" dirty="0" smtClean="0">
                <a:solidFill>
                  <a:schemeClr val="accent1">
                    <a:lumMod val="75000"/>
                  </a:schemeClr>
                </a:solidFill>
                <a:latin typeface="Times New Roman" panose="02020603050405020304" pitchFamily="18" charset="0"/>
                <a:cs typeface="Times New Roman" panose="02020603050405020304" pitchFamily="18" charset="0"/>
              </a:rPr>
              <a:t>LIÊN ĐOÀN THƯƠNG MẠI VÀ CÔNG NGHIỆP VIỆT NAM</a:t>
            </a:r>
            <a:endParaRPr lang="en-US"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0216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1669</TotalTime>
  <Words>2408</Words>
  <Application>Microsoft Office PowerPoint</Application>
  <PresentationFormat>Custom</PresentationFormat>
  <Paragraphs>115</Paragraphs>
  <Slides>19</Slides>
  <Notes>5</Notes>
  <HiddenSlides>0</HiddenSlides>
  <MMClips>0</MMClips>
  <ScaleCrop>false</ScaleCrop>
  <HeadingPairs>
    <vt:vector size="4" baseType="variant">
      <vt:variant>
        <vt:lpstr>Theme</vt:lpstr>
      </vt:variant>
      <vt:variant>
        <vt:i4>4</vt:i4>
      </vt:variant>
      <vt:variant>
        <vt:lpstr>Slide Titles</vt:lpstr>
      </vt:variant>
      <vt:variant>
        <vt:i4>19</vt:i4>
      </vt:variant>
    </vt:vector>
  </HeadingPairs>
  <TitlesOfParts>
    <vt:vector size="23" baseType="lpstr">
      <vt:lpstr>1_Office Theme</vt:lpstr>
      <vt:lpstr>2_Office Theme</vt:lpstr>
      <vt:lpstr>3_Office Theme</vt:lpstr>
      <vt:lpstr>4_Office Theme</vt:lpstr>
      <vt:lpstr>PowerPoint Presentation</vt:lpstr>
      <vt:lpstr>PowerPoint Presentation</vt:lpstr>
      <vt:lpstr>MỤC ĐÍCH, YÊU CẦU</vt:lpstr>
      <vt:lpstr>MỤC TIÊU</vt:lpstr>
      <vt:lpstr>PowerPoint Presentation</vt:lpstr>
      <vt:lpstr>PowerPoint Presentation</vt:lpstr>
      <vt:lpstr>2. Chủ động, tích cực tham gia xây dựng, hoàn thiện chính sách pháp luật và tạo môi trường đầu tư, kinh doanh thuận lợi, an toàn, bình đẳng cho doanh nhân, doanh nghiệp phát triển và cống hiến</vt:lpstr>
      <vt:lpstr>2. Chủ động, tích cực tham gia xây dựng, hoàn thiện chính sách pháp luật và tạo môi trường đầu tư, kinh doanh thuận lợi, an toàn, bình đẳng cho doanh nhân, doanh nghiệp phát triển và cống hiến</vt:lpstr>
      <vt:lpstr>3. Phát triển đội ngũ doanh nhân lớn mạnh ngang tầm mục tiêu, nhiệm vụ phát triển đất nước trong thời kỳ mới</vt:lpstr>
      <vt:lpstr>3. Phát triển đội ngũ doanh nhân lớn mạnh ngang tầm mục tiêu, nhiệm vụ phát triển đất nước trong thời kỳ mới</vt:lpstr>
      <vt:lpstr>3. Phát triển đội ngũ doanh nhân lớn mạnh ngang tầm mục tiêu, nhiệm vụ phát triển đất nước trong thời kỳ mới</vt:lpstr>
      <vt:lpstr>3. Phát triển đội ngũ doanh nhân lớn mạnh ngang tầm mục tiêu, nhiệm vụ phát triển đất nước trong thời kỳ mới</vt:lpstr>
      <vt:lpstr>4. Xây dựng đạo đức, văn hóa kinh doanh, phát huy tinh thần dân tộc, khơi dậy khát vọng phát triển đất nước phồn vinh, hạnh phúc</vt:lpstr>
      <vt:lpstr>5. Tăng cường đoàn kết, hợp tác, liên kết giữa doanh nhân với công nhân, nông dân, trí thức dưới sự lãnh đạo của Đảng</vt:lpstr>
      <vt:lpstr>6. Nâng cao vai trò của Liên đoàn Thương mại và Công nghiệp Việt Nam, các tổ chức đại diện đội ngũ doanh nhân, doanh nghiệp</vt:lpstr>
      <vt:lpstr>7. Tăng cường sự lãnh đạo của Đảng, quản lý của Nhà nước trong xây dựng và phát huy vai trò đội ngũ doanh nhân</vt:lpstr>
      <vt:lpstr>- Phối hợp với các bộ, ngành, ỦBND các tỉnh, thành phố trực thuộc TU trong tổ chức triển khai thực hiện CTHĐ của Chính phủ thực hiện NQ; phối hợp với Bộ KHĐT theo dõi, đôn đốc, đánh giá sơ kết, tổng kết tình hình triển khai thực hiện CTHĐ của Chính phủ.</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Libra Nguyen</dc:creator>
  <cp:lastModifiedBy>Admin</cp:lastModifiedBy>
  <cp:revision>149</cp:revision>
  <dcterms:created xsi:type="dcterms:W3CDTF">2024-05-05T02:22:53Z</dcterms:created>
  <dcterms:modified xsi:type="dcterms:W3CDTF">2024-05-10T03:43:51Z</dcterms:modified>
</cp:coreProperties>
</file>